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99" r:id="rId5"/>
    <p:sldId id="260" r:id="rId6"/>
    <p:sldId id="262" r:id="rId7"/>
    <p:sldId id="290" r:id="rId8"/>
    <p:sldId id="267" r:id="rId9"/>
    <p:sldId id="301" r:id="rId10"/>
    <p:sldId id="273" r:id="rId11"/>
    <p:sldId id="302" r:id="rId12"/>
    <p:sldId id="300" r:id="rId13"/>
    <p:sldId id="303" r:id="rId14"/>
    <p:sldId id="304" r:id="rId15"/>
    <p:sldId id="305" r:id="rId16"/>
    <p:sldId id="263" r:id="rId17"/>
    <p:sldId id="289" r:id="rId18"/>
    <p:sldId id="295" r:id="rId19"/>
    <p:sldId id="293" r:id="rId20"/>
    <p:sldId id="294" r:id="rId21"/>
    <p:sldId id="318" r:id="rId22"/>
    <p:sldId id="319" r:id="rId23"/>
    <p:sldId id="323" r:id="rId24"/>
    <p:sldId id="291" r:id="rId25"/>
    <p:sldId id="308" r:id="rId26"/>
    <p:sldId id="310" r:id="rId27"/>
    <p:sldId id="315" r:id="rId28"/>
    <p:sldId id="320" r:id="rId29"/>
    <p:sldId id="312" r:id="rId30"/>
    <p:sldId id="321" r:id="rId31"/>
    <p:sldId id="322" r:id="rId32"/>
    <p:sldId id="264" r:id="rId33"/>
    <p:sldId id="279" r:id="rId34"/>
    <p:sldId id="286" r:id="rId35"/>
    <p:sldId id="297" r:id="rId36"/>
    <p:sldId id="298" r:id="rId37"/>
    <p:sldId id="316" r:id="rId38"/>
    <p:sldId id="296" r:id="rId39"/>
    <p:sldId id="317" r:id="rId40"/>
    <p:sldId id="261" r:id="rId41"/>
    <p:sldId id="281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1B9B9"/>
    <a:srgbClr val="B8C8B1"/>
    <a:srgbClr val="D9C2AB"/>
    <a:srgbClr val="ACBFD1"/>
    <a:srgbClr val="D7C3C3"/>
    <a:srgbClr val="B6D7A8"/>
    <a:srgbClr val="F9CB9C"/>
    <a:srgbClr val="9FC5E8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8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40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7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2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2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9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7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2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C668-07C7-4269-96C5-BACF5C9816C5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1B382-7D3A-4849-BC24-89666B46F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8463036" y="323518"/>
            <a:ext cx="447700" cy="4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590571" y="1504710"/>
            <a:ext cx="656705" cy="656705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48207" y="547368"/>
            <a:ext cx="1467393" cy="14673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187247" y="1469031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156134" y="4854124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6245" y="4524966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28649" y="5818740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79359" y="0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55509" y="4518102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66245" y="2454984"/>
            <a:ext cx="1073021" cy="1073021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60272" y="1160372"/>
            <a:ext cx="4154701" cy="41547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55509" y="1164664"/>
            <a:ext cx="819938" cy="819938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72711" y="2637557"/>
            <a:ext cx="300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52569"/>
                </a:solidFill>
              </a:rPr>
              <a:t>2024</a:t>
            </a:r>
            <a:endParaRPr lang="en-US" altLang="ko-KR" sz="2800" b="1" dirty="0">
              <a:solidFill>
                <a:srgbClr val="052569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08963" y="3695051"/>
            <a:ext cx="47717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/>
              <a:t>국내 여행지 추천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1938" y="4539549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박현아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배누리</a:t>
            </a:r>
            <a:r>
              <a:rPr lang="en-US" altLang="ko-KR" b="1" dirty="0" smtClean="0"/>
              <a:t>, </a:t>
            </a:r>
            <a:r>
              <a:rPr lang="ko-KR" altLang="en-US" b="1" dirty="0"/>
              <a:t>안준영</a:t>
            </a:r>
            <a:r>
              <a:rPr lang="en-US" altLang="ko-KR" b="1" dirty="0"/>
              <a:t>, </a:t>
            </a:r>
            <a:r>
              <a:rPr lang="ko-KR" altLang="en-US" b="1" smtClean="0"/>
              <a:t>정기현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525548" y="2694149"/>
            <a:ext cx="5065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Mini project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003393" y="4949659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2024.10.07</a:t>
            </a:r>
            <a:endParaRPr lang="ko-KR" altLang="en-US" sz="1400" b="1" dirty="0"/>
          </a:p>
        </p:txBody>
      </p:sp>
      <p:sp>
        <p:nvSpPr>
          <p:cNvPr id="26" name="타원 25"/>
          <p:cNvSpPr/>
          <p:nvPr/>
        </p:nvSpPr>
        <p:spPr>
          <a:xfrm>
            <a:off x="11484023" y="6188565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핵심 코드 설명</a:t>
            </a:r>
          </a:p>
        </p:txBody>
      </p:sp>
      <p:sp>
        <p:nvSpPr>
          <p:cNvPr id="6" name="타원 5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1621046"/>
            <a:ext cx="8952806" cy="39213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1" y="5542404"/>
            <a:ext cx="578235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/>
              <a:t>사용자가 입력한 텍스트를 </a:t>
            </a:r>
            <a:r>
              <a:rPr lang="ko-KR" altLang="en-US" sz="1300" dirty="0" err="1"/>
              <a:t>임베딩</a:t>
            </a:r>
            <a:r>
              <a:rPr lang="ko-KR" altLang="en-US" sz="1300" dirty="0"/>
              <a:t> 벡터로 </a:t>
            </a:r>
            <a:r>
              <a:rPr lang="ko-KR" altLang="en-US" sz="1300" dirty="0" smtClean="0"/>
              <a:t>변환함</a:t>
            </a:r>
            <a:r>
              <a:rPr lang="en-US" altLang="ko-KR" sz="1300" dirty="0"/>
              <a:t>(</a:t>
            </a:r>
            <a:r>
              <a:rPr lang="ko-KR" altLang="en-US" sz="1300" dirty="0" smtClean="0"/>
              <a:t>사용자의 </a:t>
            </a:r>
            <a:r>
              <a:rPr lang="ko-KR" altLang="en-US" sz="1300" dirty="0"/>
              <a:t>입력 </a:t>
            </a:r>
            <a:r>
              <a:rPr lang="ko-KR" altLang="en-US" sz="1300" dirty="0" smtClean="0"/>
              <a:t>수치화</a:t>
            </a:r>
            <a:r>
              <a:rPr lang="en-US" altLang="ko-KR" sz="1300" dirty="0" smtClean="0"/>
              <a:t>)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smtClean="0"/>
              <a:t>각 </a:t>
            </a:r>
            <a:r>
              <a:rPr lang="ko-KR" altLang="en-US" sz="1300" dirty="0" err="1" smtClean="0"/>
              <a:t>임베딩</a:t>
            </a:r>
            <a:r>
              <a:rPr lang="ko-KR" altLang="en-US" sz="1300" dirty="0" smtClean="0"/>
              <a:t> 열에 </a:t>
            </a:r>
            <a:r>
              <a:rPr lang="ko-KR" altLang="en-US" sz="1300" dirty="0"/>
              <a:t>대한 코사인 유사도 계산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/>
              <a:t>각 </a:t>
            </a:r>
            <a:r>
              <a:rPr lang="ko-KR" altLang="en-US" sz="1300" dirty="0" err="1"/>
              <a:t>유사도에</a:t>
            </a:r>
            <a:r>
              <a:rPr lang="ko-KR" altLang="en-US" sz="1300" dirty="0"/>
              <a:t> 가중치 부여 </a:t>
            </a:r>
            <a:r>
              <a:rPr lang="en-US" altLang="ko-KR" sz="1300" dirty="0"/>
              <a:t>-&gt; </a:t>
            </a:r>
            <a:r>
              <a:rPr lang="ko-KR" altLang="en-US" sz="1300" dirty="0"/>
              <a:t>총합 유사도 계산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/>
              <a:t>상위 관광지 </a:t>
            </a:r>
            <a:r>
              <a:rPr lang="en-US" altLang="ko-KR" sz="1300" dirty="0"/>
              <a:t>5</a:t>
            </a:r>
            <a:r>
              <a:rPr lang="ko-KR" altLang="en-US" sz="1300" dirty="0"/>
              <a:t>개 추출 및 각 관광지에 대한 요약 출력</a:t>
            </a:r>
          </a:p>
        </p:txBody>
      </p:sp>
    </p:spTree>
    <p:extLst>
      <p:ext uri="{BB962C8B-B14F-4D97-AF65-F5344CB8AC3E}">
        <p14:creationId xmlns:p14="http://schemas.microsoft.com/office/powerpoint/2010/main" val="34109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유사도 방식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634239"/>
            <a:ext cx="3969121" cy="9281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9614" y="4749180"/>
            <a:ext cx="1169046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유클리드 거리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두 </a:t>
            </a:r>
            <a:r>
              <a:rPr lang="ko-KR" altLang="en-US" sz="1200" dirty="0"/>
              <a:t>점 사이의 직선</a:t>
            </a:r>
            <a:r>
              <a:rPr lang="ko-KR" altLang="en-US" sz="1200" b="1" dirty="0"/>
              <a:t> </a:t>
            </a:r>
            <a:r>
              <a:rPr lang="ko-KR" altLang="en-US" sz="1200" dirty="0"/>
              <a:t>거리를 측정하는 </a:t>
            </a:r>
            <a:r>
              <a:rPr lang="ko-KR" altLang="en-US" sz="1200" dirty="0" smtClean="0"/>
              <a:t>방법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하지만 차원이 고차원이 될수록 의미가 희미해진다는 한계가 있음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79613" y="1498510"/>
            <a:ext cx="11690465" cy="833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/>
              <a:t>1. </a:t>
            </a:r>
            <a:r>
              <a:rPr lang="en-US" altLang="ko-KR" sz="1400" b="1" dirty="0" err="1" smtClean="0"/>
              <a:t>Cosine_similarity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ko-KR" altLang="en-US" sz="1200" dirty="0"/>
              <a:t>벡터 간의 각도와 두 벡터의 크기를 사용해 각도 기반의 </a:t>
            </a:r>
            <a:r>
              <a:rPr lang="ko-KR" altLang="en-US" sz="1200" dirty="0" err="1"/>
              <a:t>유사도를</a:t>
            </a:r>
            <a:r>
              <a:rPr lang="ko-KR" altLang="en-US" sz="1200" dirty="0"/>
              <a:t> 구하는 </a:t>
            </a:r>
            <a:r>
              <a:rPr lang="ko-KR" altLang="en-US" sz="1200" dirty="0" smtClean="0"/>
              <a:t>방식</a:t>
            </a:r>
            <a:endParaRPr lang="en-US" altLang="ko-KR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79615" y="5599667"/>
            <a:ext cx="1169046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3. </a:t>
            </a:r>
            <a:r>
              <a:rPr lang="ko-KR" altLang="en-US" sz="1400" b="1" dirty="0" err="1" smtClean="0"/>
              <a:t>자카드</a:t>
            </a:r>
            <a:r>
              <a:rPr lang="ko-KR" altLang="en-US" sz="1400" b="1" dirty="0" smtClean="0"/>
              <a:t> 유사도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벡터간의</a:t>
            </a:r>
            <a:r>
              <a:rPr lang="ko-KR" altLang="en-US" sz="1200" dirty="0" smtClean="0"/>
              <a:t> 교집합을 합집합으로 나눈 것</a:t>
            </a:r>
            <a:r>
              <a:rPr lang="en-US" altLang="ko-KR" sz="1200" dirty="0" smtClean="0"/>
              <a:t>, 0~1</a:t>
            </a:r>
            <a:r>
              <a:rPr lang="ko-KR" altLang="en-US" sz="1200" dirty="0" smtClean="0"/>
              <a:t>의 값을 가짐</a:t>
            </a:r>
            <a:r>
              <a:rPr lang="en-US" altLang="ko-KR" sz="1200" dirty="0" smtClean="0"/>
              <a:t>. </a:t>
            </a:r>
            <a:endParaRPr lang="en-US" altLang="ko-KR" sz="1200" dirty="0"/>
          </a:p>
        </p:txBody>
      </p:sp>
      <p:sp>
        <p:nvSpPr>
          <p:cNvPr id="12" name="타원 11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9614" y="2304710"/>
            <a:ext cx="46955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latin typeface="Arial" panose="020B0604020202020204" pitchFamily="34" charset="0"/>
              </a:rPr>
              <a:t>1</a:t>
            </a:r>
            <a:r>
              <a:rPr lang="ko-KR" altLang="ko-KR" sz="1200" dirty="0">
                <a:latin typeface="Arial" panose="020B0604020202020204" pitchFamily="34" charset="0"/>
              </a:rPr>
              <a:t>에 가까울수록 </a:t>
            </a:r>
            <a:r>
              <a:rPr lang="ko-KR" altLang="en-US" sz="1200" dirty="0" smtClean="0">
                <a:latin typeface="Arial" panose="020B0604020202020204" pitchFamily="34" charset="0"/>
              </a:rPr>
              <a:t>두 </a:t>
            </a:r>
            <a:r>
              <a:rPr lang="ko-KR" altLang="ko-KR" sz="1200" dirty="0" smtClean="0">
                <a:latin typeface="Arial" panose="020B0604020202020204" pitchFamily="34" charset="0"/>
              </a:rPr>
              <a:t>벡터가 유사</a:t>
            </a:r>
            <a:r>
              <a:rPr lang="ko-KR" altLang="en-US" sz="1200" dirty="0" smtClean="0">
                <a:latin typeface="Arial" panose="020B0604020202020204" pitchFamily="34" charset="0"/>
              </a:rPr>
              <a:t>함</a:t>
            </a:r>
            <a:r>
              <a:rPr lang="ko-KR" altLang="ko-KR" sz="1200" dirty="0" smtClean="0">
                <a:latin typeface="Arial" panose="020B0604020202020204" pitchFamily="34" charset="0"/>
              </a:rPr>
              <a:t> </a:t>
            </a:r>
            <a:r>
              <a:rPr lang="ko-KR" altLang="ko-KR" sz="1200" dirty="0">
                <a:latin typeface="Arial" panose="020B0604020202020204" pitchFamily="34" charset="0"/>
              </a:rPr>
              <a:t>(즉, 두 벡터의 방향이 거의 동일).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latin typeface="Arial" panose="020B0604020202020204" pitchFamily="34" charset="0"/>
              </a:rPr>
              <a:t>0</a:t>
            </a:r>
            <a:r>
              <a:rPr lang="ko-KR" altLang="ko-KR" sz="1200" dirty="0">
                <a:latin typeface="Arial" panose="020B0604020202020204" pitchFamily="34" charset="0"/>
              </a:rPr>
              <a:t>에 가까울수록 두 벡터는 서로 </a:t>
            </a:r>
            <a:r>
              <a:rPr lang="ko-KR" altLang="ko-KR" sz="1200" dirty="0" smtClean="0">
                <a:latin typeface="Arial" panose="020B0604020202020204" pitchFamily="34" charset="0"/>
              </a:rPr>
              <a:t>무관함.</a:t>
            </a:r>
            <a:endParaRPr lang="ko-KR" altLang="ko-KR" sz="12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Arial" panose="020B0604020202020204" pitchFamily="34" charset="0"/>
              </a:rPr>
              <a:t>-1에 가까울수록 </a:t>
            </a:r>
            <a:r>
              <a:rPr lang="ko-KR" altLang="en-US" sz="1200" dirty="0" smtClean="0">
                <a:latin typeface="Arial" panose="020B0604020202020204" pitchFamily="34" charset="0"/>
              </a:rPr>
              <a:t>두 </a:t>
            </a:r>
            <a:r>
              <a:rPr lang="ko-KR" altLang="ko-KR" sz="1200" dirty="0" smtClean="0">
                <a:latin typeface="Arial" panose="020B0604020202020204" pitchFamily="34" charset="0"/>
              </a:rPr>
              <a:t>벡터가 </a:t>
            </a:r>
            <a:r>
              <a:rPr lang="ko-KR" altLang="ko-KR" sz="1200" dirty="0">
                <a:latin typeface="Arial" panose="020B0604020202020204" pitchFamily="34" charset="0"/>
              </a:rPr>
              <a:t>반대 방향을 가리킴. </a:t>
            </a:r>
          </a:p>
        </p:txBody>
      </p:sp>
    </p:spTree>
    <p:extLst>
      <p:ext uri="{BB962C8B-B14F-4D97-AF65-F5344CB8AC3E}">
        <p14:creationId xmlns:p14="http://schemas.microsoft.com/office/powerpoint/2010/main" val="32969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핵심 코드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5" y="1517332"/>
            <a:ext cx="6084137" cy="1748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5" y="3380549"/>
            <a:ext cx="6072039" cy="2778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72383"/>
          <a:stretch/>
        </p:blipFill>
        <p:spPr>
          <a:xfrm>
            <a:off x="175344" y="6273548"/>
            <a:ext cx="6072039" cy="4489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7057" y="2601065"/>
            <a:ext cx="54008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관광지명과</a:t>
            </a:r>
            <a:r>
              <a:rPr lang="ko-KR" altLang="en-US" sz="1400" dirty="0"/>
              <a:t> 각 관광지에 대한 요약을 문자열로 만들어 출력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출력 예</a:t>
            </a:r>
            <a:r>
              <a:rPr lang="en-US" altLang="ko-KR" sz="1400" dirty="0"/>
              <a:t>) {</a:t>
            </a:r>
            <a:r>
              <a:rPr lang="ko-KR" altLang="en-US" sz="1400" dirty="0"/>
              <a:t>번호</a:t>
            </a:r>
            <a:r>
              <a:rPr lang="en-US" altLang="ko-KR" sz="1400" dirty="0"/>
              <a:t>}{</a:t>
            </a:r>
            <a:r>
              <a:rPr lang="ko-KR" altLang="en-US" sz="1400" dirty="0" err="1"/>
              <a:t>관광지명</a:t>
            </a:r>
            <a:r>
              <a:rPr lang="en-US" altLang="ko-KR" sz="1400" dirty="0"/>
              <a:t>}{</a:t>
            </a:r>
            <a:r>
              <a:rPr lang="ko-KR" altLang="en-US" sz="1400" dirty="0"/>
              <a:t>설명</a:t>
            </a:r>
            <a:r>
              <a:rPr lang="en-US" altLang="ko-KR" sz="1400" dirty="0"/>
              <a:t>}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관광지 중 첫 번째 관광지에서 열리는 축제 추천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추천된 </a:t>
            </a:r>
            <a:r>
              <a:rPr lang="ko-KR" altLang="en-US" sz="1400" dirty="0"/>
              <a:t>관광지들을 지도에 </a:t>
            </a:r>
            <a:r>
              <a:rPr lang="ko-KR" altLang="en-US" sz="1400" dirty="0" err="1"/>
              <a:t>마커로</a:t>
            </a:r>
            <a:r>
              <a:rPr lang="ko-KR" altLang="en-US" sz="1400" dirty="0"/>
              <a:t> 표시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구글 맵 타일을 적용한 지도를 생성하여 </a:t>
            </a:r>
            <a:r>
              <a:rPr lang="en-US" altLang="ko-KR" sz="1400" dirty="0"/>
              <a:t>HTML </a:t>
            </a:r>
            <a:r>
              <a:rPr lang="ko-KR" altLang="en-US" sz="1400" dirty="0"/>
              <a:t>형식으로 반환</a:t>
            </a:r>
          </a:p>
        </p:txBody>
      </p:sp>
      <p:sp>
        <p:nvSpPr>
          <p:cNvPr id="9" name="타원 8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랭체인</a:t>
            </a:r>
            <a:r>
              <a:rPr lang="ko-KR" altLang="en-US" sz="3600" b="1" dirty="0">
                <a:solidFill>
                  <a:schemeClr val="bg1"/>
                </a:solidFill>
              </a:rPr>
              <a:t> 코드 설명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67" y="1522598"/>
            <a:ext cx="7481799" cy="3336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182" y="5077803"/>
            <a:ext cx="83439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처음 실행될 때 </a:t>
            </a:r>
            <a:r>
              <a:rPr lang="en-US" altLang="ko-KR" sz="1400" dirty="0"/>
              <a:t>messages</a:t>
            </a:r>
            <a:r>
              <a:rPr lang="ko-KR" altLang="en-US" sz="1400" dirty="0"/>
              <a:t>라는 변수를 빈 리스트로 초기화하여 사용자와 </a:t>
            </a:r>
            <a:r>
              <a:rPr lang="en-US" altLang="ko-KR" sz="1400" dirty="0"/>
              <a:t>AI </a:t>
            </a:r>
            <a:r>
              <a:rPr lang="ko-KR" altLang="en-US" sz="1400" dirty="0"/>
              <a:t>간의 대화 기록을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세션 상태에 저장된 메시지를 사용자</a:t>
            </a:r>
            <a:r>
              <a:rPr lang="en-US" altLang="ko-KR" sz="1400" dirty="0"/>
              <a:t>(user)</a:t>
            </a:r>
            <a:r>
              <a:rPr lang="ko-KR" altLang="en-US" sz="1400" dirty="0"/>
              <a:t>와 </a:t>
            </a:r>
            <a:r>
              <a:rPr lang="en-US" altLang="ko-KR" sz="1400" dirty="0"/>
              <a:t>AI(</a:t>
            </a:r>
            <a:r>
              <a:rPr lang="en-US" altLang="ko-KR" sz="1400" dirty="0" err="1"/>
              <a:t>ai</a:t>
            </a:r>
            <a:r>
              <a:rPr lang="en-US" altLang="ko-KR" sz="1400" dirty="0"/>
              <a:t>)</a:t>
            </a:r>
            <a:r>
              <a:rPr lang="ko-KR" altLang="en-US" sz="1400" dirty="0"/>
              <a:t>의 역할에 따라 구분해서 표시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ChatOpenAI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OpenAI</a:t>
            </a:r>
            <a:r>
              <a:rPr lang="ko-KR" altLang="en-US" sz="1400" dirty="0"/>
              <a:t>의 </a:t>
            </a:r>
            <a:r>
              <a:rPr lang="en-US" altLang="ko-KR" sz="1400" dirty="0"/>
              <a:t>GPT </a:t>
            </a:r>
            <a:r>
              <a:rPr lang="ko-KR" altLang="en-US" sz="1400" dirty="0"/>
              <a:t>모델을 사용하여 </a:t>
            </a:r>
            <a:r>
              <a:rPr lang="en-US" altLang="ko-KR" sz="1400" dirty="0"/>
              <a:t>AI </a:t>
            </a:r>
            <a:r>
              <a:rPr lang="ko-KR" altLang="en-US" sz="1400" dirty="0"/>
              <a:t>응답을 생성함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StrOutputParser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모델의 출력 결과를 문자열로 </a:t>
            </a:r>
            <a:r>
              <a:rPr lang="ko-KR" altLang="en-US" sz="1400" dirty="0" err="1" smtClean="0"/>
              <a:t>파싱함</a:t>
            </a:r>
            <a:endParaRPr lang="en-US" altLang="ko-KR" sz="1400" dirty="0"/>
          </a:p>
        </p:txBody>
      </p:sp>
      <p:sp>
        <p:nvSpPr>
          <p:cNvPr id="7" name="타원 6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랭체인</a:t>
            </a:r>
            <a:r>
              <a:rPr lang="ko-KR" altLang="en-US" sz="3600" b="1" dirty="0">
                <a:solidFill>
                  <a:schemeClr val="bg1"/>
                </a:solidFill>
              </a:rPr>
              <a:t> 코드 설명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5" y="1849982"/>
            <a:ext cx="8155859" cy="300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962" y="5492508"/>
            <a:ext cx="5883342" cy="885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사이드바에</a:t>
            </a:r>
            <a:r>
              <a:rPr lang="ko-KR" altLang="en-US" sz="1400" dirty="0"/>
              <a:t> 대화 내용 초기화 버튼과 프롬프트 수정 기능을 제공함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초기화 버튼을 누르면 세션 상태에 저장된 대화 내용이 모두 삭제됨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3E202A-A671-528B-C84D-40C7C54F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249" y="1849982"/>
            <a:ext cx="3019425" cy="30099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</a:rPr>
              <a:t>랭체인</a:t>
            </a:r>
            <a:r>
              <a:rPr lang="ko-KR" altLang="en-US" sz="3600" b="1" dirty="0">
                <a:solidFill>
                  <a:schemeClr val="bg1"/>
                </a:solidFill>
              </a:rPr>
              <a:t> 코드 설명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26" y="1653272"/>
            <a:ext cx="7998663" cy="4265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235" y="6177525"/>
            <a:ext cx="517962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기본 프롬프트를 사용해 </a:t>
            </a:r>
            <a:r>
              <a:rPr lang="en-US" altLang="ko-KR" sz="1400" dirty="0"/>
              <a:t>GPT-4 </a:t>
            </a:r>
            <a:r>
              <a:rPr lang="ko-KR" altLang="en-US" sz="1400" dirty="0"/>
              <a:t>모델과 연결된 체인을 생성</a:t>
            </a:r>
          </a:p>
        </p:txBody>
      </p:sp>
      <p:sp>
        <p:nvSpPr>
          <p:cNvPr id="8" name="타원 7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09958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1567543"/>
            <a:ext cx="12210640" cy="4021493"/>
            <a:chOff x="0" y="1567543"/>
            <a:chExt cx="12210640" cy="4021493"/>
          </a:xfrm>
        </p:grpSpPr>
        <p:sp>
          <p:nvSpPr>
            <p:cNvPr id="14" name="직사각형 13"/>
            <p:cNvSpPr/>
            <p:nvPr/>
          </p:nvSpPr>
          <p:spPr>
            <a:xfrm>
              <a:off x="0" y="1567543"/>
              <a:ext cx="12210640" cy="4021493"/>
            </a:xfrm>
            <a:prstGeom prst="rect">
              <a:avLst/>
            </a:prstGeom>
            <a:solidFill>
              <a:srgbClr val="0525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018107" y="2402386"/>
              <a:ext cx="1684745" cy="1684745"/>
              <a:chOff x="982932" y="2467557"/>
              <a:chExt cx="1684745" cy="168474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82932" y="2467557"/>
                <a:ext cx="1684745" cy="1684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28523" y="2848264"/>
                <a:ext cx="9935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052569"/>
                    </a:solidFill>
                  </a:rPr>
                  <a:t>03</a:t>
                </a:r>
                <a:endParaRPr lang="en-US" altLang="ko-KR" b="1" dirty="0">
                  <a:solidFill>
                    <a:srgbClr val="052569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409277" y="2286000"/>
              <a:ext cx="40608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THREE .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373042" y="2286000"/>
              <a:ext cx="6388" cy="29343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09277" y="3215016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</a:rPr>
                <a:t>주요 아키텍처</a:t>
              </a:r>
            </a:p>
          </p:txBody>
        </p:sp>
      </p:grpSp>
      <p:sp>
        <p:nvSpPr>
          <p:cNvPr id="21" name="타원 20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자연어 처리 </a:t>
            </a:r>
            <a:r>
              <a:rPr lang="ko-KR" altLang="en-US" sz="3600" b="1" dirty="0" err="1">
                <a:solidFill>
                  <a:schemeClr val="bg1"/>
                </a:solidFill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</a:rPr>
              <a:t> 모델 변천 과정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64455" y="1853121"/>
            <a:ext cx="10848425" cy="4555992"/>
            <a:chOff x="656389" y="1853121"/>
            <a:chExt cx="10549167" cy="428998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092" y="1853121"/>
              <a:ext cx="10380700" cy="4289983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789920" y="3882044"/>
              <a:ext cx="415636" cy="282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6389" y="3856796"/>
              <a:ext cx="415636" cy="282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090757" y="1753985"/>
            <a:ext cx="4522124" cy="20781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LSTM</a:t>
            </a:r>
            <a:r>
              <a:rPr lang="ko-KR" altLang="en-US" sz="3600" b="1" dirty="0">
                <a:solidFill>
                  <a:schemeClr val="bg1"/>
                </a:solidFill>
              </a:rPr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888A3-5A2B-56E0-DA77-82E5A596F936}"/>
              </a:ext>
            </a:extLst>
          </p:cNvPr>
          <p:cNvSpPr txBox="1"/>
          <p:nvPr/>
        </p:nvSpPr>
        <p:spPr>
          <a:xfrm>
            <a:off x="280358" y="5055925"/>
            <a:ext cx="11911642" cy="147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단일 시퀀스를 </a:t>
            </a:r>
            <a:r>
              <a:rPr lang="ko-KR" altLang="en-US" sz="1400" dirty="0" err="1"/>
              <a:t>입력받고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시퀀스를 처리하여 결과를 내는 구조임</a:t>
            </a:r>
            <a:r>
              <a:rPr lang="en-US" altLang="ko-KR" sz="1400" dirty="0"/>
              <a:t>. 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기본적인 </a:t>
            </a:r>
            <a:r>
              <a:rPr lang="en-US" altLang="ko-KR" sz="1400" dirty="0"/>
              <a:t>LSTM </a:t>
            </a:r>
            <a:r>
              <a:rPr lang="ko-KR" altLang="en-US" sz="1400" dirty="0"/>
              <a:t>구조에서는 입력 시퀀스와 출력 시퀀스가 동일한 길이를 가져야 처리할 수 있으며 한 번에 하나의 값을 출력하는 방식</a:t>
            </a:r>
            <a:r>
              <a:rPr lang="en-US" altLang="ko-KR" sz="1400" dirty="0"/>
              <a:t>. 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시퀀스 </a:t>
            </a:r>
            <a:r>
              <a:rPr lang="ko-KR" altLang="en-US" sz="1400" dirty="0"/>
              <a:t>데이터를 처리하는 데 매우 효과적이지만</a:t>
            </a:r>
            <a:r>
              <a:rPr lang="en-US" altLang="ko-KR" sz="1400" dirty="0"/>
              <a:t>, </a:t>
            </a:r>
            <a:r>
              <a:rPr lang="ko-KR" altLang="en-US" sz="1400" b="1" dirty="0"/>
              <a:t>입력과 출력 길이가 크게 다른 경우</a:t>
            </a:r>
            <a:r>
              <a:rPr lang="ko-KR" altLang="en-US" sz="1400" dirty="0"/>
              <a:t>에는 모델이 충분히 </a:t>
            </a:r>
            <a:r>
              <a:rPr lang="ko-KR" altLang="en-US" sz="1400" b="1" dirty="0"/>
              <a:t>모든 정보를 반영</a:t>
            </a:r>
            <a:r>
              <a:rPr lang="ko-KR" altLang="en-US" sz="1400" dirty="0"/>
              <a:t>하지 못할 수 </a:t>
            </a:r>
            <a:r>
              <a:rPr lang="ko-KR" altLang="en-US" sz="1400" dirty="0" smtClean="0"/>
              <a:t>있음</a:t>
            </a:r>
            <a:r>
              <a:rPr lang="en-US" altLang="ko-KR" sz="1400" dirty="0" smtClean="0"/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입력 </a:t>
            </a:r>
            <a:r>
              <a:rPr lang="ko-KR" altLang="en-US" sz="1400" dirty="0"/>
              <a:t>시퀀스가 길거나 복잡할 경우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각 </a:t>
            </a:r>
            <a:r>
              <a:rPr lang="ko-KR" altLang="en-US" sz="1400" dirty="0" err="1"/>
              <a:t>타임스텝의</a:t>
            </a:r>
            <a:r>
              <a:rPr lang="ko-KR" altLang="en-US" sz="1400" dirty="0"/>
              <a:t> 정보를 잊어버리거나 학습에 어려움을 겪을 수 </a:t>
            </a:r>
            <a:r>
              <a:rPr lang="ko-KR" altLang="en-US" sz="1400" dirty="0" smtClean="0"/>
              <a:t>있음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346392-D696-0A1E-FE0C-B616DCC9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45" y="1614501"/>
            <a:ext cx="4007309" cy="322965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Seq2Seq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A0061-D092-0C6B-343C-B05EE3935C76}"/>
              </a:ext>
            </a:extLst>
          </p:cNvPr>
          <p:cNvSpPr txBox="1"/>
          <p:nvPr/>
        </p:nvSpPr>
        <p:spPr>
          <a:xfrm>
            <a:off x="215585" y="4744992"/>
            <a:ext cx="119950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Seq2Seq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는 두 개의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LSTM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네트워크로 구성되며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인코더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(Encoder)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와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컴바탕"/>
              </a:rPr>
              <a:t>디코더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(Decoder)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로 나누어 시퀀스 변환 문제를 처리</a:t>
            </a:r>
            <a:r>
              <a:rPr lang="ko-KR" altLang="en-US" sz="1400" kern="0" dirty="0">
                <a:solidFill>
                  <a:srgbClr val="000000"/>
                </a:solidFill>
                <a:ea typeface="한컴바탕"/>
              </a:rPr>
              <a:t>함</a:t>
            </a:r>
            <a:r>
              <a:rPr lang="en-US" altLang="ko-KR" sz="1400" kern="0" dirty="0">
                <a:solidFill>
                  <a:srgbClr val="000000"/>
                </a:solidFill>
                <a:ea typeface="한컴바탕"/>
              </a:rPr>
              <a:t>.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 </a:t>
            </a:r>
            <a:endParaRPr lang="en-US" altLang="ko-KR" sz="1400" kern="0" dirty="0">
              <a:solidFill>
                <a:srgbClr val="000000"/>
              </a:solidFill>
              <a:ea typeface="한컴바탕"/>
            </a:endParaRPr>
          </a:p>
          <a:p>
            <a:pPr marL="285750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kern="0" spc="0" dirty="0" smtClean="0">
                <a:solidFill>
                  <a:srgbClr val="000000"/>
                </a:solidFill>
                <a:effectLst/>
                <a:ea typeface="한컴바탕"/>
              </a:rPr>
              <a:t>인코더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ea typeface="한컴바탕"/>
              </a:rPr>
              <a:t>(Encoder):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컴바탕"/>
              </a:rPr>
              <a:t> </a:t>
            </a:r>
            <a:r>
              <a:rPr lang="ko-KR" altLang="en-US" sz="1400" dirty="0"/>
              <a:t>입력 문장의 모든 단어들을 순차적으로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후 모든 </a:t>
            </a:r>
            <a:r>
              <a:rPr lang="ko-KR" altLang="en-US" sz="1400" dirty="0"/>
              <a:t>단어 정보들을 압축해서 하나의 벡터로 </a:t>
            </a:r>
            <a:r>
              <a:rPr lang="ko-KR" altLang="en-US" sz="1400" dirty="0" smtClean="0"/>
              <a:t>만들어 </a:t>
            </a:r>
            <a:r>
              <a:rPr lang="ko-KR" altLang="en-US" sz="1400" dirty="0" err="1" smtClean="0"/>
              <a:t>디코더로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전송함</a:t>
            </a:r>
            <a:r>
              <a:rPr lang="en-US" altLang="ko-KR" sz="1400" dirty="0"/>
              <a:t>.</a:t>
            </a: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spc="0" dirty="0" err="1">
                <a:solidFill>
                  <a:srgbClr val="000000"/>
                </a:solidFill>
                <a:effectLst/>
                <a:ea typeface="한컴바탕"/>
              </a:rPr>
              <a:t>디코더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ea typeface="한컴바탕"/>
              </a:rPr>
              <a:t>(Decoder):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컴바탕"/>
              </a:rPr>
              <a:t>디코더는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컴바탕"/>
              </a:rPr>
              <a:t> </a:t>
            </a:r>
            <a:r>
              <a:rPr lang="ko-KR" altLang="en-US" sz="1400" dirty="0"/>
              <a:t>컨텍스트 벡터를 받아서 번역된 단어를 한 개씩 순차적으로 출력함</a:t>
            </a:r>
            <a:r>
              <a:rPr lang="en-US" altLang="ko-KR" sz="1400" dirty="0" smtClean="0"/>
              <a:t>.</a:t>
            </a:r>
          </a:p>
          <a:p>
            <a:pPr marL="285750" marR="0" indent="-285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spc="0" dirty="0" smtClean="0">
                <a:solidFill>
                  <a:srgbClr val="000000"/>
                </a:solidFill>
                <a:effectLst/>
              </a:rPr>
              <a:t>한계 </a:t>
            </a:r>
            <a:r>
              <a:rPr lang="en-US" altLang="ko-KR" sz="1400" b="1" kern="0" spc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400" b="1" u="sng" kern="0" spc="0" dirty="0" smtClean="0">
                <a:solidFill>
                  <a:srgbClr val="000000"/>
                </a:solidFill>
                <a:effectLst/>
              </a:rPr>
              <a:t>컨텍스트 벡터의 고정적인 크기로 </a:t>
            </a:r>
            <a:r>
              <a:rPr lang="en-US" altLang="ko-KR" sz="1400" b="1" u="sng" kern="0" dirty="0" smtClean="0">
                <a:solidFill>
                  <a:srgbClr val="000000"/>
                </a:solidFill>
              </a:rPr>
              <a:t>Bottleneck(</a:t>
            </a:r>
            <a:r>
              <a:rPr lang="ko-KR" altLang="en-US" sz="1400" b="1" u="sng" kern="0" spc="0" dirty="0" smtClean="0">
                <a:solidFill>
                  <a:srgbClr val="000000"/>
                </a:solidFill>
                <a:effectLst/>
              </a:rPr>
              <a:t>병목현상</a:t>
            </a:r>
            <a:r>
              <a:rPr lang="en-US" altLang="ko-KR" sz="1400" b="1" u="sng" kern="0" spc="0" dirty="0" smtClean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400" b="1" u="sng" kern="0" spc="0" dirty="0" smtClean="0">
                <a:solidFill>
                  <a:srgbClr val="000000"/>
                </a:solidFill>
                <a:effectLst/>
              </a:rPr>
              <a:t>이 일어날 수 있음</a:t>
            </a:r>
            <a:r>
              <a:rPr lang="en-US" altLang="ko-KR" sz="1400" b="1" u="sng" kern="0" spc="0" dirty="0" smtClean="0">
                <a:solidFill>
                  <a:srgbClr val="000000"/>
                </a:solidFill>
                <a:effectLst/>
              </a:rPr>
              <a:t>.</a:t>
            </a:r>
            <a:endParaRPr lang="ko-KR" altLang="en-US" sz="1400" b="1" u="sng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072" b="7369"/>
          <a:stretch/>
        </p:blipFill>
        <p:spPr>
          <a:xfrm>
            <a:off x="2366585" y="1619134"/>
            <a:ext cx="7277966" cy="290945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4252" y="-1865461"/>
            <a:ext cx="4831614" cy="4659137"/>
            <a:chOff x="3780382" y="-1183817"/>
            <a:chExt cx="4831614" cy="4659137"/>
          </a:xfr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타원 2"/>
            <p:cNvSpPr/>
            <p:nvPr/>
          </p:nvSpPr>
          <p:spPr>
            <a:xfrm>
              <a:off x="4018650" y="-1183817"/>
              <a:ext cx="4154701" cy="4154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455223" y="2211017"/>
              <a:ext cx="656705" cy="6567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127491" y="2800922"/>
              <a:ext cx="471361" cy="4713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780382" y="3102321"/>
              <a:ext cx="275825" cy="275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4730258" y="2678993"/>
              <a:ext cx="423328" cy="423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010001" y="2168693"/>
              <a:ext cx="656705" cy="6567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649086" y="2547776"/>
              <a:ext cx="495851" cy="4958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205125" y="2750942"/>
              <a:ext cx="406871" cy="4068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972768" y="2708410"/>
              <a:ext cx="423328" cy="423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180234" y="3051992"/>
              <a:ext cx="423328" cy="423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5571979" y="2954378"/>
              <a:ext cx="423328" cy="423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333136" y="2821230"/>
              <a:ext cx="621015" cy="621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1007870" y="3373645"/>
            <a:ext cx="1684745" cy="16847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38571" y="3373645"/>
            <a:ext cx="1684745" cy="1684745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669272" y="3373645"/>
            <a:ext cx="1684745" cy="16847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499973" y="3373645"/>
            <a:ext cx="1684745" cy="1684745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78691" y="509305"/>
            <a:ext cx="3002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52569"/>
                </a:solidFill>
              </a:rPr>
              <a:t>CONTENTS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53461" y="3754352"/>
            <a:ext cx="99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52569"/>
                </a:solidFill>
              </a:rPr>
              <a:t>01</a:t>
            </a:r>
            <a:endParaRPr lang="en-US" altLang="ko-KR" b="1" dirty="0">
              <a:solidFill>
                <a:srgbClr val="052569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9987" y="3754352"/>
            <a:ext cx="98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9462" y="3754352"/>
            <a:ext cx="102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52569"/>
                </a:solidFill>
              </a:rPr>
              <a:t>03</a:t>
            </a:r>
            <a:endParaRPr lang="en-US" altLang="ko-KR" b="1" dirty="0">
              <a:solidFill>
                <a:srgbClr val="05256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51641" y="3754352"/>
            <a:ext cx="98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04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508961" y="6205450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19178" y="525443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결과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2650" y="528584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및 코드 설명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9074" y="5257191"/>
            <a:ext cx="150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배경 및 목표</a:t>
            </a:r>
            <a:endParaRPr lang="en-US" altLang="ko-KR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19149" y="528006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아키텍처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842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Attention </a:t>
            </a:r>
            <a:r>
              <a:rPr lang="ko-KR" altLang="en-US" sz="3600" b="1" dirty="0">
                <a:solidFill>
                  <a:schemeClr val="bg1"/>
                </a:solidFill>
              </a:rPr>
              <a:t>메커니즘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99810" y="4646860"/>
            <a:ext cx="1151083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kern="0" spc="0" dirty="0" smtClean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Query 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한컴바탕"/>
                <a:ea typeface="한컴바탕"/>
              </a:rPr>
              <a:t>특정 </a:t>
            </a:r>
            <a:r>
              <a:rPr lang="ko-KR" altLang="en-US" sz="1400" kern="0" dirty="0">
                <a:solidFill>
                  <a:srgbClr val="000000"/>
                </a:solidFill>
                <a:latin typeface="한컴바탕"/>
                <a:ea typeface="한컴바탕"/>
              </a:rPr>
              <a:t>단어</a:t>
            </a:r>
            <a:r>
              <a:rPr lang="en-US" altLang="ko-KR" sz="1400" kern="0" dirty="0">
                <a:solidFill>
                  <a:srgbClr val="000000"/>
                </a:solidFill>
                <a:latin typeface="한컴바탕"/>
                <a:ea typeface="한컴바탕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한컴바탕"/>
                <a:ea typeface="한컴바탕"/>
              </a:rPr>
              <a:t>토큰</a:t>
            </a:r>
            <a:r>
              <a:rPr lang="en-US" altLang="ko-KR" sz="1400" kern="0" dirty="0">
                <a:solidFill>
                  <a:srgbClr val="000000"/>
                </a:solidFill>
                <a:latin typeface="한컴바탕"/>
                <a:ea typeface="한컴바탕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한컴바탕"/>
                <a:ea typeface="한컴바탕"/>
              </a:rPr>
              <a:t>의 정보를 요청하는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한컴바탕"/>
                <a:ea typeface="한컴바탕"/>
              </a:rPr>
              <a:t>역할</a:t>
            </a:r>
            <a:r>
              <a:rPr lang="en-US" altLang="ko-KR" sz="1400" kern="0" dirty="0" smtClean="0">
                <a:solidFill>
                  <a:srgbClr val="000000"/>
                </a:solidFill>
                <a:latin typeface="한컴바탕"/>
                <a:ea typeface="한컴바탕"/>
              </a:rPr>
              <a:t>. 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kern="0" spc="0" dirty="0" smtClean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Key 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400" dirty="0" smtClean="0"/>
              <a:t>각 </a:t>
            </a:r>
            <a:r>
              <a:rPr lang="ko-KR" altLang="en-US" sz="1400" dirty="0"/>
              <a:t>단어의 특징을 </a:t>
            </a:r>
            <a:r>
              <a:rPr lang="ko-KR" altLang="en-US" sz="1400" dirty="0" smtClean="0"/>
              <a:t>나타냄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쿼리가 다른 단어와 관련성이 있는지를 판단할 때</a:t>
            </a:r>
            <a:r>
              <a:rPr lang="en-US" altLang="ko-KR" sz="1400" dirty="0"/>
              <a:t>, </a:t>
            </a:r>
            <a:r>
              <a:rPr lang="ko-KR" altLang="en-US" sz="1400" dirty="0"/>
              <a:t>키를 </a:t>
            </a:r>
            <a:r>
              <a:rPr lang="ko-KR" altLang="en-US" sz="1400" dirty="0" smtClean="0"/>
              <a:t>이용함</a:t>
            </a:r>
            <a:r>
              <a:rPr lang="en-US" altLang="ko-KR" sz="1400" dirty="0" smtClean="0"/>
              <a:t>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kern="0" spc="0" dirty="0" smtClean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Value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 </a:t>
            </a:r>
            <a:r>
              <a:rPr lang="ko-KR" altLang="en-US" sz="1400" dirty="0" smtClean="0"/>
              <a:t>그 </a:t>
            </a:r>
            <a:r>
              <a:rPr lang="ko-KR" altLang="en-US" sz="1400" dirty="0"/>
              <a:t>단어의 실제 정보를 담고 있으며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어텐션</a:t>
            </a:r>
            <a:r>
              <a:rPr lang="ko-KR" altLang="en-US" sz="1400" dirty="0"/>
              <a:t> 점수에 따라 최종 출력에 반영되는 </a:t>
            </a:r>
            <a:r>
              <a:rPr lang="ko-KR" altLang="en-US" sz="1400" dirty="0" smtClean="0"/>
              <a:t>정보</a:t>
            </a:r>
            <a:r>
              <a:rPr lang="en-US" altLang="ko-KR" sz="1400" dirty="0" smtClean="0"/>
              <a:t>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Query</a:t>
            </a:r>
            <a:r>
              <a:rPr lang="ko-KR" altLang="en-US" sz="1400" dirty="0"/>
              <a:t>와 </a:t>
            </a:r>
            <a:r>
              <a:rPr lang="en-US" altLang="ko-KR" sz="1400" dirty="0"/>
              <a:t>Key </a:t>
            </a:r>
            <a:r>
              <a:rPr lang="ko-KR" altLang="en-US" sz="1400" dirty="0"/>
              <a:t>사이의 유사도를 측정하여 각 입력이 얼마나 중요한지를 계산함</a:t>
            </a:r>
            <a:r>
              <a:rPr lang="en-US" altLang="ko-KR" sz="1400" dirty="0"/>
              <a:t>.</a:t>
            </a:r>
          </a:p>
          <a:p>
            <a:pPr marL="285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이 유사도는 주로 </a:t>
            </a:r>
            <a:r>
              <a:rPr lang="ko-KR" altLang="en-US" sz="1400" b="1" dirty="0"/>
              <a:t>내적</a:t>
            </a:r>
            <a:r>
              <a:rPr lang="ko-KR" altLang="en-US" sz="1400" dirty="0"/>
              <a:t>으로 계산됨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Query</a:t>
            </a:r>
            <a:r>
              <a:rPr lang="ko-KR" altLang="en-US" sz="1400" dirty="0"/>
              <a:t>와 </a:t>
            </a:r>
            <a:r>
              <a:rPr lang="en-US" altLang="ko-KR" sz="1400" dirty="0"/>
              <a:t>Key</a:t>
            </a:r>
            <a:r>
              <a:rPr lang="ko-KR" altLang="en-US" sz="1400" dirty="0"/>
              <a:t>의 내적 결과가 높을수록 해당 입력이 더 중요한 것으로 간주됨</a:t>
            </a:r>
            <a:r>
              <a:rPr lang="en-US" altLang="ko-KR" sz="1400" dirty="0"/>
              <a:t>.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D5985B-D825-33D6-347D-A75E42A1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84" y="2835337"/>
            <a:ext cx="4350847" cy="7738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7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Query, Key,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Value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1317" y="149515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나는 학생 입니다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2001137" y="2398315"/>
            <a:ext cx="2676413" cy="3542338"/>
            <a:chOff x="713131" y="2270476"/>
            <a:chExt cx="1593331" cy="2108837"/>
          </a:xfrm>
        </p:grpSpPr>
        <p:sp>
          <p:nvSpPr>
            <p:cNvPr id="3" name="직사각형 2"/>
            <p:cNvSpPr/>
            <p:nvPr/>
          </p:nvSpPr>
          <p:spPr>
            <a:xfrm>
              <a:off x="713131" y="3026761"/>
              <a:ext cx="307570" cy="307570"/>
            </a:xfrm>
            <a:prstGeom prst="rect">
              <a:avLst/>
            </a:prstGeom>
            <a:solidFill>
              <a:srgbClr val="496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13131" y="2818402"/>
              <a:ext cx="293163" cy="16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나는</a:t>
              </a:r>
              <a:endParaRPr lang="ko-KR" altLang="en-US" sz="12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7751" y="3361229"/>
              <a:ext cx="187235" cy="174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/>
                <a:t>Q</a:t>
              </a:r>
              <a:endParaRPr lang="ko-KR" altLang="en-US" sz="13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02086" y="4086925"/>
              <a:ext cx="2920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/>
                <a:t>K</a:t>
              </a:r>
              <a:endParaRPr lang="ko-KR" altLang="en-US" sz="1300" b="1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534990" y="2270476"/>
              <a:ext cx="307570" cy="30757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534990" y="2747070"/>
              <a:ext cx="307570" cy="30757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534990" y="3244609"/>
              <a:ext cx="307570" cy="30757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534990" y="3721203"/>
              <a:ext cx="307570" cy="30757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73408" y="2349008"/>
              <a:ext cx="134748" cy="16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I</a:t>
              </a:r>
              <a:endParaRPr lang="ko-KR" altLang="en-US" sz="12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82560" y="2826942"/>
              <a:ext cx="237813" cy="16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am</a:t>
              </a:r>
              <a:endParaRPr lang="ko-KR" altLang="en-US" sz="12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94154" y="3317503"/>
              <a:ext cx="157651" cy="16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</a:t>
              </a:r>
              <a:endParaRPr lang="ko-KR" altLang="en-US" sz="12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882560" y="3796898"/>
              <a:ext cx="423902" cy="16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student</a:t>
              </a:r>
              <a:endParaRPr lang="ko-KR" altLang="en-US" sz="1200" dirty="0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569" y="4042919"/>
            <a:ext cx="472907" cy="38802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464104" y="6289527"/>
            <a:ext cx="2427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V</a:t>
            </a:r>
            <a:endParaRPr lang="ko-KR" altLang="en-US" sz="1300" b="1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9447229" y="4531230"/>
            <a:ext cx="307570" cy="1758297"/>
            <a:chOff x="9464104" y="4446749"/>
            <a:chExt cx="307570" cy="1758297"/>
          </a:xfrm>
        </p:grpSpPr>
        <p:sp>
          <p:nvSpPr>
            <p:cNvPr id="77" name="직사각형 76"/>
            <p:cNvSpPr/>
            <p:nvPr/>
          </p:nvSpPr>
          <p:spPr>
            <a:xfrm>
              <a:off x="9464104" y="4446749"/>
              <a:ext cx="307570" cy="30757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464104" y="4923343"/>
              <a:ext cx="307570" cy="30757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464104" y="5420882"/>
              <a:ext cx="307570" cy="30757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464104" y="5897476"/>
              <a:ext cx="307570" cy="30757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37" y="4010202"/>
            <a:ext cx="502473" cy="44063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216" y="4042919"/>
            <a:ext cx="478893" cy="39182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384279" y="4944766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8282927" y="4516846"/>
            <a:ext cx="307570" cy="1758297"/>
            <a:chOff x="8225716" y="2094653"/>
            <a:chExt cx="307570" cy="1758297"/>
          </a:xfrm>
        </p:grpSpPr>
        <p:sp>
          <p:nvSpPr>
            <p:cNvPr id="23" name="직사각형 22"/>
            <p:cNvSpPr/>
            <p:nvPr/>
          </p:nvSpPr>
          <p:spPr>
            <a:xfrm>
              <a:off x="8225716" y="2094653"/>
              <a:ext cx="307570" cy="30757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225716" y="2571247"/>
              <a:ext cx="307570" cy="30757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225716" y="3068786"/>
              <a:ext cx="307570" cy="30757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225716" y="3545380"/>
              <a:ext cx="307570" cy="30757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8280434" y="4516846"/>
            <a:ext cx="307570" cy="1758297"/>
            <a:chOff x="8225716" y="2094653"/>
            <a:chExt cx="307570" cy="1758297"/>
          </a:xfrm>
        </p:grpSpPr>
        <p:sp>
          <p:nvSpPr>
            <p:cNvPr id="114" name="직사각형 113"/>
            <p:cNvSpPr/>
            <p:nvPr/>
          </p:nvSpPr>
          <p:spPr>
            <a:xfrm>
              <a:off x="8225716" y="2094653"/>
              <a:ext cx="307570" cy="30757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225716" y="2571247"/>
              <a:ext cx="307570" cy="30757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8225716" y="3068786"/>
              <a:ext cx="307570" cy="30757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8225716" y="3545380"/>
              <a:ext cx="307570" cy="30757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9447229" y="2119745"/>
            <a:ext cx="307570" cy="1749831"/>
            <a:chOff x="9451754" y="2182307"/>
            <a:chExt cx="307570" cy="1749831"/>
          </a:xfrm>
        </p:grpSpPr>
        <p:sp>
          <p:nvSpPr>
            <p:cNvPr id="127" name="직사각형 126"/>
            <p:cNvSpPr/>
            <p:nvPr/>
          </p:nvSpPr>
          <p:spPr>
            <a:xfrm>
              <a:off x="9451754" y="2182307"/>
              <a:ext cx="307570" cy="299106"/>
            </a:xfrm>
            <a:prstGeom prst="rect">
              <a:avLst/>
            </a:prstGeom>
            <a:solidFill>
              <a:srgbClr val="D1B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9451754" y="2654756"/>
              <a:ext cx="307570" cy="307570"/>
            </a:xfrm>
            <a:prstGeom prst="rect">
              <a:avLst/>
            </a:prstGeom>
            <a:solidFill>
              <a:srgbClr val="ACB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9451754" y="3147974"/>
              <a:ext cx="307570" cy="307570"/>
            </a:xfrm>
            <a:prstGeom prst="rect">
              <a:avLst/>
            </a:prstGeom>
            <a:solidFill>
              <a:srgbClr val="D9C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9451754" y="3624568"/>
              <a:ext cx="307570" cy="307570"/>
            </a:xfrm>
            <a:prstGeom prst="rect">
              <a:avLst/>
            </a:prstGeom>
            <a:solidFill>
              <a:srgbClr val="B8C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384569" y="4430945"/>
            <a:ext cx="472907" cy="21509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5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0117 -0.306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0013 -0.350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09674 0.00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3520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Query, Key, Value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400179" y="3494431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015540" y="2634614"/>
            <a:ext cx="307570" cy="307570"/>
          </a:xfrm>
          <a:prstGeom prst="rect">
            <a:avLst/>
          </a:prstGeom>
          <a:solidFill>
            <a:srgbClr val="D7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9015540" y="3219276"/>
            <a:ext cx="307570" cy="307570"/>
          </a:xfrm>
          <a:prstGeom prst="rect">
            <a:avLst/>
          </a:prstGeom>
          <a:solidFill>
            <a:srgbClr val="AC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9015540" y="3803938"/>
            <a:ext cx="307570" cy="307570"/>
          </a:xfrm>
          <a:prstGeom prst="rect">
            <a:avLst/>
          </a:prstGeom>
          <a:solidFill>
            <a:srgbClr val="D9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015540" y="4388600"/>
            <a:ext cx="307570" cy="307570"/>
          </a:xfrm>
          <a:prstGeom prst="rect">
            <a:avLst/>
          </a:prstGeom>
          <a:solidFill>
            <a:srgbClr val="B8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0681" y="266246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1.7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8069423" y="3184683"/>
            <a:ext cx="450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-1.3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8100681" y="3804532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3.9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0681" y="441418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0.3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1774136" y="3524216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03240" y="2662462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603240" y="3247124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603240" y="3831786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603240" y="4416448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389497" y="2664399"/>
            <a:ext cx="307570" cy="307570"/>
          </a:xfrm>
          <a:prstGeom prst="rect">
            <a:avLst/>
          </a:prstGeom>
          <a:solidFill>
            <a:srgbClr val="D7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389497" y="3249061"/>
            <a:ext cx="307570" cy="307570"/>
          </a:xfrm>
          <a:prstGeom prst="rect">
            <a:avLst/>
          </a:prstGeom>
          <a:solidFill>
            <a:srgbClr val="AC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389497" y="3833723"/>
            <a:ext cx="307570" cy="307570"/>
          </a:xfrm>
          <a:prstGeom prst="rect">
            <a:avLst/>
          </a:prstGeom>
          <a:solidFill>
            <a:srgbClr val="D9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89497" y="4418385"/>
            <a:ext cx="307570" cy="307570"/>
          </a:xfrm>
          <a:prstGeom prst="rect">
            <a:avLst/>
          </a:prstGeom>
          <a:solidFill>
            <a:srgbClr val="B8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연결선 55"/>
          <p:cNvCxnSpPr>
            <a:endCxn id="31" idx="3"/>
          </p:cNvCxnSpPr>
          <p:nvPr/>
        </p:nvCxnSpPr>
        <p:spPr>
          <a:xfrm flipH="1">
            <a:off x="2081706" y="2826229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1" idx="3"/>
          </p:cNvCxnSpPr>
          <p:nvPr/>
        </p:nvCxnSpPr>
        <p:spPr>
          <a:xfrm flipH="1">
            <a:off x="2081706" y="3337462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2083258" y="3671073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5" idx="1"/>
            <a:endCxn id="31" idx="3"/>
          </p:cNvCxnSpPr>
          <p:nvPr/>
        </p:nvCxnSpPr>
        <p:spPr>
          <a:xfrm flipH="1" flipV="1">
            <a:off x="2081706" y="3678001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317" y="149515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/>
              <a:t>나는 학생 입니다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043" y="32531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나는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2624456" y="2407282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2559760" y="302476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2604488" y="359259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422358" y="4181395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1775414" y="3854203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601641" y="4797928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398992" y="4797928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V</a:t>
            </a:r>
            <a:endParaRPr lang="ko-KR" altLang="en-US" sz="13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99237" y="3831786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025035" y="4797928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V</a:t>
            </a:r>
            <a:endParaRPr lang="ko-KR" altLang="en-US" sz="1300" b="1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CD5985B-D825-33D6-347D-A75E42A1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96" y="5367579"/>
            <a:ext cx="4350847" cy="77389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905404" y="2407282"/>
            <a:ext cx="806334" cy="2536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568872" y="4797928"/>
            <a:ext cx="531809" cy="713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74298" y="5511338"/>
            <a:ext cx="444160" cy="22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1" grpId="0"/>
      <p:bldP spid="52" grpId="0"/>
      <p:bldP spid="53" grpId="0"/>
      <p:bldP spid="2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Query, Key, Value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5045" y="3524216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564149" y="2662462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564149" y="3247124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564149" y="3831786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64149" y="4416448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350406" y="2664399"/>
            <a:ext cx="307570" cy="307570"/>
          </a:xfrm>
          <a:prstGeom prst="rect">
            <a:avLst/>
          </a:prstGeom>
          <a:solidFill>
            <a:srgbClr val="D7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350406" y="3249061"/>
            <a:ext cx="307570" cy="307570"/>
          </a:xfrm>
          <a:prstGeom prst="rect">
            <a:avLst/>
          </a:prstGeom>
          <a:solidFill>
            <a:srgbClr val="AC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350406" y="3833723"/>
            <a:ext cx="307570" cy="307570"/>
          </a:xfrm>
          <a:prstGeom prst="rect">
            <a:avLst/>
          </a:prstGeom>
          <a:solidFill>
            <a:srgbClr val="D9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350406" y="4418385"/>
            <a:ext cx="307570" cy="307570"/>
          </a:xfrm>
          <a:prstGeom prst="rect">
            <a:avLst/>
          </a:prstGeom>
          <a:solidFill>
            <a:srgbClr val="B8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연결선 55"/>
          <p:cNvCxnSpPr>
            <a:endCxn id="31" idx="3"/>
          </p:cNvCxnSpPr>
          <p:nvPr/>
        </p:nvCxnSpPr>
        <p:spPr>
          <a:xfrm flipH="1">
            <a:off x="1042615" y="2826229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1" idx="3"/>
          </p:cNvCxnSpPr>
          <p:nvPr/>
        </p:nvCxnSpPr>
        <p:spPr>
          <a:xfrm flipH="1">
            <a:off x="1042615" y="3337462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1044167" y="3671073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5" idx="1"/>
            <a:endCxn id="31" idx="3"/>
          </p:cNvCxnSpPr>
          <p:nvPr/>
        </p:nvCxnSpPr>
        <p:spPr>
          <a:xfrm flipH="1" flipV="1">
            <a:off x="1042615" y="3678001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317" y="149515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/>
              <a:t>나는 학생 입니다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0952" y="32531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나는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1585365" y="2407282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1520669" y="302476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1565397" y="359259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1383267" y="4181395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736323" y="3854203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562550" y="4797928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359901" y="4797928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V</a:t>
            </a:r>
            <a:endParaRPr lang="ko-KR" altLang="en-US" sz="1300" b="1" dirty="0"/>
          </a:p>
        </p:txBody>
      </p:sp>
      <p:sp>
        <p:nvSpPr>
          <p:cNvPr id="50" name="타원 49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594921" y="3522279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424025" y="2660525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424025" y="3245187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5424025" y="3829849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424025" y="4414511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210282" y="2662462"/>
            <a:ext cx="307570" cy="307570"/>
          </a:xfrm>
          <a:prstGeom prst="rect">
            <a:avLst/>
          </a:prstGeom>
          <a:solidFill>
            <a:srgbClr val="D7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6210282" y="3247124"/>
            <a:ext cx="307570" cy="307570"/>
          </a:xfrm>
          <a:prstGeom prst="rect">
            <a:avLst/>
          </a:prstGeom>
          <a:solidFill>
            <a:srgbClr val="AC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6210282" y="3831786"/>
            <a:ext cx="307570" cy="307570"/>
          </a:xfrm>
          <a:prstGeom prst="rect">
            <a:avLst/>
          </a:prstGeom>
          <a:solidFill>
            <a:srgbClr val="D9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6210282" y="4416448"/>
            <a:ext cx="307570" cy="307570"/>
          </a:xfrm>
          <a:prstGeom prst="rect">
            <a:avLst/>
          </a:prstGeom>
          <a:solidFill>
            <a:srgbClr val="B8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연결선 70"/>
          <p:cNvCxnSpPr>
            <a:endCxn id="54" idx="3"/>
          </p:cNvCxnSpPr>
          <p:nvPr/>
        </p:nvCxnSpPr>
        <p:spPr>
          <a:xfrm flipH="1">
            <a:off x="4902491" y="2824292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54" idx="3"/>
          </p:cNvCxnSpPr>
          <p:nvPr/>
        </p:nvCxnSpPr>
        <p:spPr>
          <a:xfrm flipH="1">
            <a:off x="4902491" y="3335525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 flipV="1">
            <a:off x="4904043" y="3669136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9" idx="1"/>
            <a:endCxn id="54" idx="3"/>
          </p:cNvCxnSpPr>
          <p:nvPr/>
        </p:nvCxnSpPr>
        <p:spPr>
          <a:xfrm flipH="1" flipV="1">
            <a:off x="4902491" y="3676064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00828" y="325117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학생</a:t>
            </a:r>
            <a:endParaRPr lang="ko-KR" altLang="en-US" sz="1100" dirty="0"/>
          </a:p>
        </p:txBody>
      </p:sp>
      <p:sp>
        <p:nvSpPr>
          <p:cNvPr id="77" name="TextBox 76"/>
          <p:cNvSpPr txBox="1"/>
          <p:nvPr/>
        </p:nvSpPr>
        <p:spPr>
          <a:xfrm>
            <a:off x="5445241" y="2405345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</a:t>
            </a:r>
            <a:endParaRPr lang="ko-KR" alt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5380545" y="3022823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5425273" y="3590656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80" name="TextBox 79"/>
          <p:cNvSpPr txBox="1"/>
          <p:nvPr/>
        </p:nvSpPr>
        <p:spPr>
          <a:xfrm>
            <a:off x="5243143" y="4179458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4596199" y="3852266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5422426" y="4795991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219777" y="4795991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V</a:t>
            </a:r>
            <a:endParaRPr lang="ko-KR" altLang="en-US" sz="1300" b="1" dirty="0"/>
          </a:p>
        </p:txBody>
      </p:sp>
      <p:sp>
        <p:nvSpPr>
          <p:cNvPr id="84" name="직사각형 83"/>
          <p:cNvSpPr/>
          <p:nvPr/>
        </p:nvSpPr>
        <p:spPr>
          <a:xfrm>
            <a:off x="8744288" y="3526772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573392" y="2665018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9573392" y="3249680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9573392" y="3834342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9573392" y="4419004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0359649" y="2666955"/>
            <a:ext cx="307570" cy="307570"/>
          </a:xfrm>
          <a:prstGeom prst="rect">
            <a:avLst/>
          </a:prstGeom>
          <a:solidFill>
            <a:srgbClr val="D7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10359649" y="3251617"/>
            <a:ext cx="307570" cy="307570"/>
          </a:xfrm>
          <a:prstGeom prst="rect">
            <a:avLst/>
          </a:prstGeom>
          <a:solidFill>
            <a:srgbClr val="ACB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10359649" y="3836279"/>
            <a:ext cx="307570" cy="307570"/>
          </a:xfrm>
          <a:prstGeom prst="rect">
            <a:avLst/>
          </a:prstGeom>
          <a:solidFill>
            <a:srgbClr val="D9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0359649" y="4420941"/>
            <a:ext cx="307570" cy="307570"/>
          </a:xfrm>
          <a:prstGeom prst="rect">
            <a:avLst/>
          </a:prstGeom>
          <a:solidFill>
            <a:srgbClr val="B8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5" name="직선 연결선 94"/>
          <p:cNvCxnSpPr>
            <a:endCxn id="84" idx="3"/>
          </p:cNvCxnSpPr>
          <p:nvPr/>
        </p:nvCxnSpPr>
        <p:spPr>
          <a:xfrm flipH="1">
            <a:off x="9051858" y="2828785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endCxn id="84" idx="3"/>
          </p:cNvCxnSpPr>
          <p:nvPr/>
        </p:nvCxnSpPr>
        <p:spPr>
          <a:xfrm flipH="1">
            <a:off x="9051858" y="3340018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 flipV="1">
            <a:off x="9053410" y="3673629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90" idx="1"/>
            <a:endCxn id="84" idx="3"/>
          </p:cNvCxnSpPr>
          <p:nvPr/>
        </p:nvCxnSpPr>
        <p:spPr>
          <a:xfrm flipH="1" flipV="1">
            <a:off x="9051858" y="3680557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586413" y="32548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입니다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9594608" y="2409838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</a:t>
            </a:r>
            <a:endParaRPr lang="ko-KR" altLang="en-US" sz="1100" dirty="0"/>
          </a:p>
        </p:txBody>
      </p:sp>
      <p:sp>
        <p:nvSpPr>
          <p:cNvPr id="101" name="TextBox 100"/>
          <p:cNvSpPr txBox="1"/>
          <p:nvPr/>
        </p:nvSpPr>
        <p:spPr>
          <a:xfrm>
            <a:off x="9529912" y="3027316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9574640" y="3595149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103" name="TextBox 102"/>
          <p:cNvSpPr txBox="1"/>
          <p:nvPr/>
        </p:nvSpPr>
        <p:spPr>
          <a:xfrm>
            <a:off x="9392510" y="4183951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745566" y="3856759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9571793" y="4800484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10369144" y="4800484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V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6429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트랜스포머 아키텍처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1" y="1572557"/>
            <a:ext cx="3800980" cy="5223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E8730-3595-C9FA-1F6E-D4C580DD7C61}"/>
              </a:ext>
            </a:extLst>
          </p:cNvPr>
          <p:cNvSpPr txBox="1"/>
          <p:nvPr/>
        </p:nvSpPr>
        <p:spPr>
          <a:xfrm>
            <a:off x="3846582" y="2842425"/>
            <a:ext cx="81063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시퀀스가 인코더로 들어가면 각 단어에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포지셔널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인코딩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더해져 각 단어의 순서가 고려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층의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Self-Attention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Feed-Forward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네트워크를 통과하며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변환됨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변환된 인코더의 출력이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전달되고,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 정보를 바탕으로 출력 시퀀스를 생성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디코더</a:t>
            </a:r>
            <a:r>
              <a:rPr lang="ko-KR" altLang="en-US" sz="1400" dirty="0" err="1" smtClean="0">
                <a:latin typeface="Arial" panose="020B0604020202020204" pitchFamily="34" charset="0"/>
              </a:rPr>
              <a:t>에서도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Self-Attention과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Encoder-Decoder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레이어를 거쳐 최종 출력 값을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만들어</a:t>
            </a:r>
            <a:r>
              <a:rPr lang="ko-KR" altLang="en-US" sz="1400" dirty="0" err="1" smtClean="0">
                <a:latin typeface="Arial" panose="020B0604020202020204" pitchFamily="34" charset="0"/>
              </a:rPr>
              <a:t>냄</a:t>
            </a:r>
            <a:endParaRPr lang="en-US" altLang="ko-KR" sz="1400" dirty="0" smtClean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B899-2833-79D9-A7DC-CE52EA00BF68}"/>
              </a:ext>
            </a:extLst>
          </p:cNvPr>
          <p:cNvSpPr txBox="1"/>
          <p:nvPr/>
        </p:nvSpPr>
        <p:spPr>
          <a:xfrm>
            <a:off x="3904771" y="2473093"/>
            <a:ext cx="252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Transformer </a:t>
            </a:r>
            <a:r>
              <a:rPr lang="ko-KR" altLang="en-US" b="1" dirty="0"/>
              <a:t>동작과정</a:t>
            </a:r>
          </a:p>
        </p:txBody>
      </p:sp>
      <p:sp>
        <p:nvSpPr>
          <p:cNvPr id="10" name="타원 9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Positional Encoding</a:t>
            </a:r>
          </a:p>
        </p:txBody>
      </p:sp>
      <p:pic>
        <p:nvPicPr>
          <p:cNvPr id="6146" name="Picture 2" descr="https://lh7-rt.googleusercontent.com/slidesz/AGV_vUe4b8xT6N6DsRArDihONMi538Avd5Kc-8H2TCPtyVqfjMkCAoTqfNyS0SbLtvgyhp7qcVFRVUpWstDiIxBBe_kVdf4bKq99xALh8C2kqqRjpH3yL-h7QkkHudu0ZfaNNElnjdxnAZSGkYa_V6tkANb3INntOXcE=nw?key=g5xLEmd68Xj5VUKtcPdS1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3" y="2553322"/>
            <a:ext cx="4169229" cy="19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5421" y="5181638"/>
            <a:ext cx="9573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입력 시퀀스의 단어 순서를 모델이 이해할 수 있도록 돕는 메커니즘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Positional </a:t>
            </a:r>
            <a:r>
              <a:rPr lang="en-US" altLang="ko-KR" sz="1400" b="1" dirty="0"/>
              <a:t>Encoding</a:t>
            </a:r>
            <a:r>
              <a:rPr lang="ko-KR" altLang="en-US" sz="1400" dirty="0"/>
              <a:t>을 사용하여 단어의 위치 정보를 입력 </a:t>
            </a:r>
            <a:r>
              <a:rPr lang="ko-KR" altLang="en-US" sz="1400" dirty="0" err="1"/>
              <a:t>임베딩</a:t>
            </a:r>
            <a:r>
              <a:rPr lang="ko-KR" altLang="en-US" sz="1400" dirty="0"/>
              <a:t> 벡터에 추가함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트랜스포머는 순서 정보를 학습할 수 없기 때문에</a:t>
            </a:r>
            <a:r>
              <a:rPr lang="en-US" altLang="ko-KR" sz="1400" dirty="0"/>
              <a:t>, </a:t>
            </a:r>
            <a:r>
              <a:rPr lang="ko-KR" altLang="en-US" sz="1400" b="1" dirty="0" smtClean="0"/>
              <a:t>사인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코사인 함수</a:t>
            </a:r>
            <a:r>
              <a:rPr lang="ko-KR" altLang="en-US" sz="1400" dirty="0"/>
              <a:t>로 각 단어의 위치를 벡터로 </a:t>
            </a:r>
            <a:r>
              <a:rPr lang="ko-KR" altLang="en-US" sz="1400" dirty="0" smtClean="0"/>
              <a:t>변환함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문장 내 단어들의 </a:t>
            </a:r>
            <a:r>
              <a:rPr lang="ko-KR" altLang="en-US" sz="1400" b="1" dirty="0"/>
              <a:t>상대적 위치</a:t>
            </a:r>
            <a:r>
              <a:rPr lang="ko-KR" altLang="en-US" sz="1400" dirty="0"/>
              <a:t>를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문장의 의미를 보다 잘 이해하도록 </a:t>
            </a:r>
            <a:r>
              <a:rPr lang="ko-KR" altLang="en-US" sz="1400" dirty="0" smtClean="0"/>
              <a:t>도움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4" name="타원 13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450004" y="2701755"/>
            <a:ext cx="4638502" cy="1180859"/>
            <a:chOff x="445444" y="3494235"/>
            <a:chExt cx="4638502" cy="11808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9465" r="13990"/>
            <a:stretch/>
          </p:blipFill>
          <p:spPr>
            <a:xfrm>
              <a:off x="445444" y="3494235"/>
              <a:ext cx="4638502" cy="118085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2386" t="31438" r="8357" b="17875"/>
            <a:stretch/>
          </p:blipFill>
          <p:spPr>
            <a:xfrm rot="10800000">
              <a:off x="4578173" y="3806677"/>
              <a:ext cx="378001" cy="159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8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Self-Attention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s://lh7-rt.googleusercontent.com/slidesz/AGV_vUdM3tAL5mwyArSIpo1lsUDcgZJ3F1szstFOGbTrSJlY5i5TmXiLMmdC8SXynvOxby6lPc_ZHkhZbhm3oVWIvtkczGZJriv3xiCwqpuGg5FnF9a5lqAJfv-5kUnRyWsuaGqRQ2f1dRxLwCBzHKufYBqzYFxAWnwU=nw?key=g5xLEmd68Xj5VUKtcPd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67"/>
          <a:stretch/>
        </p:blipFill>
        <p:spPr bwMode="auto">
          <a:xfrm>
            <a:off x="2300970" y="1630318"/>
            <a:ext cx="2933970" cy="344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5760" y="5393412"/>
            <a:ext cx="119282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한 </a:t>
            </a:r>
            <a:r>
              <a:rPr lang="ko-KR" altLang="en-US" sz="1400" dirty="0"/>
              <a:t>문장 안에서 각 단어가 다른 단어와 어떻게 연관되어 있는지 파악함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모든 입력 단어를 동시에 참조하기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단어 간의 장기 의존성을 잘 처리할 수 있으며 병렬로 계산이 가능하여 빠른 처리 속도를 제공함</a:t>
            </a:r>
          </a:p>
        </p:txBody>
      </p:sp>
      <p:sp>
        <p:nvSpPr>
          <p:cNvPr id="9" name="타원 8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8217" name="그룹 8216"/>
          <p:cNvGrpSpPr/>
          <p:nvPr/>
        </p:nvGrpSpPr>
        <p:grpSpPr>
          <a:xfrm>
            <a:off x="6998226" y="1724759"/>
            <a:ext cx="3172864" cy="3252184"/>
            <a:chOff x="7013466" y="1858845"/>
            <a:chExt cx="3172864" cy="3252184"/>
          </a:xfrm>
        </p:grpSpPr>
        <p:sp>
          <p:nvSpPr>
            <p:cNvPr id="3" name="TextBox 2"/>
            <p:cNvSpPr txBox="1"/>
            <p:nvPr/>
          </p:nvSpPr>
          <p:spPr>
            <a:xfrm>
              <a:off x="7013466" y="18588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나는</a:t>
              </a:r>
              <a:endParaRPr lang="ko-KR" alt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65026" y="18588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학생</a:t>
              </a:r>
              <a:endParaRPr lang="ko-KR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64897" y="185884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입니다</a:t>
              </a:r>
              <a:endParaRPr lang="ko-KR" alt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13466" y="2634417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endParaRPr lang="ko-KR" alt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9462" y="2634417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am</a:t>
              </a:r>
              <a:endParaRPr lang="ko-KR" alt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64897" y="2634417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student</a:t>
              </a:r>
              <a:endParaRPr lang="ko-KR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52510" y="263441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3466" y="4040166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endParaRPr lang="ko-KR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9462" y="4040166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am</a:t>
              </a:r>
              <a:endParaRPr lang="ko-KR" alt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64897" y="4040166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student</a:t>
              </a:r>
              <a:endParaRPr lang="ko-KR" alt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52510" y="404016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102" y="3090695"/>
              <a:ext cx="834598" cy="1980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5497" y="4956106"/>
              <a:ext cx="1084461" cy="154923"/>
            </a:xfrm>
            <a:prstGeom prst="rect">
              <a:avLst/>
            </a:prstGeom>
          </p:spPr>
        </p:pic>
        <p:cxnSp>
          <p:nvCxnSpPr>
            <p:cNvPr id="20" name="직선 화살표 연결선 19"/>
            <p:cNvCxnSpPr>
              <a:stCxn id="3" idx="2"/>
              <a:endCxn id="11" idx="0"/>
            </p:cNvCxnSpPr>
            <p:nvPr/>
          </p:nvCxnSpPr>
          <p:spPr>
            <a:xfrm flipH="1">
              <a:off x="7141867" y="2228177"/>
              <a:ext cx="194765" cy="4062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" idx="2"/>
              <a:endCxn id="12" idx="0"/>
            </p:cNvCxnSpPr>
            <p:nvPr/>
          </p:nvCxnSpPr>
          <p:spPr>
            <a:xfrm>
              <a:off x="7336632" y="2228177"/>
              <a:ext cx="704280" cy="4062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3" idx="2"/>
            </p:cNvCxnSpPr>
            <p:nvPr/>
          </p:nvCxnSpPr>
          <p:spPr>
            <a:xfrm>
              <a:off x="7336632" y="2228177"/>
              <a:ext cx="1275769" cy="4818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13" idx="0"/>
            </p:cNvCxnSpPr>
            <p:nvPr/>
          </p:nvCxnSpPr>
          <p:spPr>
            <a:xfrm>
              <a:off x="7336632" y="2228177"/>
              <a:ext cx="2338982" cy="4062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8" idx="2"/>
              <a:endCxn id="11" idx="0"/>
            </p:cNvCxnSpPr>
            <p:nvPr/>
          </p:nvCxnSpPr>
          <p:spPr>
            <a:xfrm flipH="1">
              <a:off x="7141867" y="2228177"/>
              <a:ext cx="1246325" cy="4062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8" idx="2"/>
              <a:endCxn id="12" idx="0"/>
            </p:cNvCxnSpPr>
            <p:nvPr/>
          </p:nvCxnSpPr>
          <p:spPr>
            <a:xfrm flipH="1">
              <a:off x="8040912" y="2228177"/>
              <a:ext cx="347280" cy="4062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8" idx="2"/>
            </p:cNvCxnSpPr>
            <p:nvPr/>
          </p:nvCxnSpPr>
          <p:spPr>
            <a:xfrm>
              <a:off x="8388192" y="2228177"/>
              <a:ext cx="248323" cy="5101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8" idx="2"/>
              <a:endCxn id="13" idx="0"/>
            </p:cNvCxnSpPr>
            <p:nvPr/>
          </p:nvCxnSpPr>
          <p:spPr>
            <a:xfrm>
              <a:off x="8388192" y="2228177"/>
              <a:ext cx="1287422" cy="4062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0" idx="2"/>
              <a:endCxn id="11" idx="0"/>
            </p:cNvCxnSpPr>
            <p:nvPr/>
          </p:nvCxnSpPr>
          <p:spPr>
            <a:xfrm flipH="1">
              <a:off x="7141867" y="2228177"/>
              <a:ext cx="2461612" cy="40624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10" idx="2"/>
              <a:endCxn id="12" idx="0"/>
            </p:cNvCxnSpPr>
            <p:nvPr/>
          </p:nvCxnSpPr>
          <p:spPr>
            <a:xfrm flipH="1">
              <a:off x="8040912" y="2228177"/>
              <a:ext cx="1562567" cy="40624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2"/>
            </p:cNvCxnSpPr>
            <p:nvPr/>
          </p:nvCxnSpPr>
          <p:spPr>
            <a:xfrm flipH="1">
              <a:off x="8612401" y="2228177"/>
              <a:ext cx="991078" cy="481894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10" idx="2"/>
              <a:endCxn id="13" idx="0"/>
            </p:cNvCxnSpPr>
            <p:nvPr/>
          </p:nvCxnSpPr>
          <p:spPr>
            <a:xfrm>
              <a:off x="9603479" y="2228177"/>
              <a:ext cx="72135" cy="406240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구부러진 연결선 53"/>
            <p:cNvCxnSpPr>
              <a:stCxn id="17" idx="0"/>
              <a:endCxn id="15" idx="0"/>
            </p:cNvCxnSpPr>
            <p:nvPr/>
          </p:nvCxnSpPr>
          <p:spPr>
            <a:xfrm rot="16200000" flipV="1">
              <a:off x="8408741" y="2773292"/>
              <a:ext cx="12700" cy="2533747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구부러진 연결선 55"/>
            <p:cNvCxnSpPr>
              <a:stCxn id="17" idx="0"/>
              <a:endCxn id="16" idx="0"/>
            </p:cNvCxnSpPr>
            <p:nvPr/>
          </p:nvCxnSpPr>
          <p:spPr>
            <a:xfrm rot="16200000" flipV="1">
              <a:off x="8858263" y="3222815"/>
              <a:ext cx="12700" cy="163470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구부러진 연결선 57"/>
            <p:cNvCxnSpPr>
              <a:stCxn id="17" idx="0"/>
              <a:endCxn id="18" idx="0"/>
            </p:cNvCxnSpPr>
            <p:nvPr/>
          </p:nvCxnSpPr>
          <p:spPr>
            <a:xfrm rot="16200000" flipV="1">
              <a:off x="9191487" y="3556039"/>
              <a:ext cx="12700" cy="968254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구부러진 연결선 59"/>
            <p:cNvCxnSpPr>
              <a:stCxn id="15" idx="0"/>
              <a:endCxn id="16" idx="0"/>
            </p:cNvCxnSpPr>
            <p:nvPr/>
          </p:nvCxnSpPr>
          <p:spPr>
            <a:xfrm rot="5400000" flipH="1" flipV="1">
              <a:off x="7591389" y="3590644"/>
              <a:ext cx="12700" cy="899045"/>
            </a:xfrm>
            <a:prstGeom prst="curvedConnector3">
              <a:avLst>
                <a:gd name="adj1" fmla="val 30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구부러진 연결선 62"/>
            <p:cNvCxnSpPr>
              <a:stCxn id="15" idx="0"/>
              <a:endCxn id="18" idx="0"/>
            </p:cNvCxnSpPr>
            <p:nvPr/>
          </p:nvCxnSpPr>
          <p:spPr>
            <a:xfrm rot="5400000" flipH="1" flipV="1">
              <a:off x="7924613" y="3257420"/>
              <a:ext cx="12700" cy="1565493"/>
            </a:xfrm>
            <a:prstGeom prst="curvedConnector3">
              <a:avLst>
                <a:gd name="adj1" fmla="val 378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5" name="구부러진 연결선 8194"/>
            <p:cNvCxnSpPr>
              <a:stCxn id="15" idx="0"/>
              <a:endCxn id="17" idx="0"/>
            </p:cNvCxnSpPr>
            <p:nvPr/>
          </p:nvCxnSpPr>
          <p:spPr>
            <a:xfrm rot="5400000" flipH="1" flipV="1">
              <a:off x="8408740" y="2773293"/>
              <a:ext cx="12700" cy="2533747"/>
            </a:xfrm>
            <a:prstGeom prst="curvedConnector3">
              <a:avLst>
                <a:gd name="adj1" fmla="val 456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8" name="구부러진 연결선 8197"/>
            <p:cNvCxnSpPr>
              <a:stCxn id="16" idx="2"/>
              <a:endCxn id="15" idx="2"/>
            </p:cNvCxnSpPr>
            <p:nvPr/>
          </p:nvCxnSpPr>
          <p:spPr>
            <a:xfrm rot="5400000">
              <a:off x="7591390" y="3959976"/>
              <a:ext cx="12700" cy="899045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0" name="구부러진 연결선 8199"/>
            <p:cNvCxnSpPr>
              <a:stCxn id="16" idx="2"/>
              <a:endCxn id="18" idx="2"/>
            </p:cNvCxnSpPr>
            <p:nvPr/>
          </p:nvCxnSpPr>
          <p:spPr>
            <a:xfrm rot="16200000" flipH="1">
              <a:off x="8374136" y="4076274"/>
              <a:ext cx="12700" cy="666448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2" name="구부러진 연결선 8201"/>
            <p:cNvCxnSpPr>
              <a:stCxn id="16" idx="2"/>
              <a:endCxn id="17" idx="2"/>
            </p:cNvCxnSpPr>
            <p:nvPr/>
          </p:nvCxnSpPr>
          <p:spPr>
            <a:xfrm rot="16200000" flipH="1">
              <a:off x="8858263" y="3592147"/>
              <a:ext cx="12700" cy="1634702"/>
            </a:xfrm>
            <a:prstGeom prst="curvedConnector3">
              <a:avLst>
                <a:gd name="adj1" fmla="val 270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5" name="구부러진 연결선 8204"/>
            <p:cNvCxnSpPr>
              <a:stCxn id="18" idx="2"/>
              <a:endCxn id="16" idx="2"/>
            </p:cNvCxnSpPr>
            <p:nvPr/>
          </p:nvCxnSpPr>
          <p:spPr>
            <a:xfrm rot="5400000">
              <a:off x="8374136" y="4076274"/>
              <a:ext cx="12700" cy="666448"/>
            </a:xfrm>
            <a:prstGeom prst="curvedConnector3">
              <a:avLst>
                <a:gd name="adj1" fmla="val 2640000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8" name="구부러진 연결선 8207"/>
            <p:cNvCxnSpPr>
              <a:stCxn id="18" idx="2"/>
              <a:endCxn id="15" idx="2"/>
            </p:cNvCxnSpPr>
            <p:nvPr/>
          </p:nvCxnSpPr>
          <p:spPr>
            <a:xfrm rot="5400000">
              <a:off x="7924614" y="3626752"/>
              <a:ext cx="12700" cy="1565493"/>
            </a:xfrm>
            <a:prstGeom prst="curvedConnector3">
              <a:avLst>
                <a:gd name="adj1" fmla="val 4139984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1" name="구부러진 연결선 8210"/>
            <p:cNvCxnSpPr>
              <a:stCxn id="18" idx="2"/>
              <a:endCxn id="17" idx="2"/>
            </p:cNvCxnSpPr>
            <p:nvPr/>
          </p:nvCxnSpPr>
          <p:spPr>
            <a:xfrm rot="16200000" flipH="1">
              <a:off x="9191487" y="3925371"/>
              <a:ext cx="12700" cy="968254"/>
            </a:xfrm>
            <a:prstGeom prst="curvedConnector3">
              <a:avLst>
                <a:gd name="adj1" fmla="val 3480000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Multi-Head Attention</a:t>
            </a:r>
          </a:p>
        </p:txBody>
      </p:sp>
      <p:pic>
        <p:nvPicPr>
          <p:cNvPr id="7172" name="Picture 4" descr="https://lh7-rt.googleusercontent.com/slidesz/AGV_vUczv9VSts63DoLScEV-19b4m-8ITiX1Tsa2chsGD-JJluZoSD4ih7frARE0Om66v0l6m4SU18b2WIGhiMir9jwPb-u60RzhcjfPOfXAurETabuPcJOhZ11bZPQ2-F4NJES1JHw7I7HKRvQ6-EY8Y2F6uQU1Jm6I=nw?key=g5xLEmd68Xj5VUKtcPdS1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84" y="1560223"/>
            <a:ext cx="2181543" cy="37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4131" y="5297777"/>
            <a:ext cx="11717869" cy="131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Self-Attention</a:t>
            </a:r>
            <a:r>
              <a:rPr lang="ko-KR" altLang="en-US" sz="1400" dirty="0"/>
              <a:t> 메커니즘을 병렬로 여러 번 수행하는 구조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en-US" altLang="ko-KR" sz="1400" dirty="0"/>
              <a:t>Head</a:t>
            </a:r>
            <a:r>
              <a:rPr lang="ko-KR" altLang="en-US" sz="1400" dirty="0"/>
              <a:t>는 자기만의 </a:t>
            </a:r>
            <a:r>
              <a:rPr lang="en-US" altLang="ko-KR" sz="1400" dirty="0"/>
              <a:t>Query, Key, Value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Self-Attention</a:t>
            </a:r>
            <a:r>
              <a:rPr lang="ko-KR" altLang="en-US" sz="1400" dirty="0"/>
              <a:t>을 수행하여 중요도를 계산함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en-US" altLang="ko-KR" sz="1400" dirty="0"/>
              <a:t>Head</a:t>
            </a:r>
            <a:r>
              <a:rPr lang="ko-KR" altLang="en-US" sz="1400" dirty="0"/>
              <a:t>에서 나온 </a:t>
            </a:r>
            <a:r>
              <a:rPr lang="en-US" altLang="ko-KR" sz="1400" dirty="0"/>
              <a:t>Attention </a:t>
            </a:r>
            <a:r>
              <a:rPr lang="ko-KR" altLang="en-US" sz="1400" dirty="0"/>
              <a:t>결과는 모두 결합</a:t>
            </a:r>
            <a:r>
              <a:rPr lang="en-US" altLang="ko-KR" sz="1400" dirty="0"/>
              <a:t>(concatenate)</a:t>
            </a:r>
            <a:r>
              <a:rPr lang="ko-KR" altLang="en-US" sz="1400" dirty="0"/>
              <a:t>되어 하나의 벡터로 합쳐지고 선형 변환을 거쳐 최종 출력이 만들어짐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19E7EE-B60E-9A7B-A816-64E9B12B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866" y="3186323"/>
            <a:ext cx="4819650" cy="7620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Multi-Head Attention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1317" y="1495157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en-US" altLang="ko-KR" dirty="0"/>
              <a:t>I am a student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275373" y="3651755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04477" y="2790001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104477" y="3374663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104477" y="3959325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104477" y="4543987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연결선 55"/>
          <p:cNvCxnSpPr>
            <a:endCxn id="31" idx="3"/>
          </p:cNvCxnSpPr>
          <p:nvPr/>
        </p:nvCxnSpPr>
        <p:spPr>
          <a:xfrm flipH="1">
            <a:off x="1582943" y="2953768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1" idx="3"/>
          </p:cNvCxnSpPr>
          <p:nvPr/>
        </p:nvCxnSpPr>
        <p:spPr>
          <a:xfrm flipH="1">
            <a:off x="1582943" y="3465001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1584495" y="3798612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5" idx="1"/>
            <a:endCxn id="31" idx="3"/>
          </p:cNvCxnSpPr>
          <p:nvPr/>
        </p:nvCxnSpPr>
        <p:spPr>
          <a:xfrm flipH="1" flipV="1">
            <a:off x="1582943" y="3805540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09438" y="3417314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</a:t>
            </a:r>
            <a:endParaRPr lang="ko-KR" alt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2135294" y="2534821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2067344" y="315159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2114793" y="3728830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1950090" y="4308822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1276651" y="3981742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2102878" y="4925467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42" name="직사각형 41"/>
          <p:cNvSpPr/>
          <p:nvPr/>
        </p:nvSpPr>
        <p:spPr>
          <a:xfrm>
            <a:off x="3853253" y="3651755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682357" y="2790001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682357" y="3374663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682357" y="3959325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4682357" y="4543987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연결선 53"/>
          <p:cNvCxnSpPr>
            <a:endCxn id="42" idx="3"/>
          </p:cNvCxnSpPr>
          <p:nvPr/>
        </p:nvCxnSpPr>
        <p:spPr>
          <a:xfrm flipH="1">
            <a:off x="4160823" y="2953768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42" idx="3"/>
          </p:cNvCxnSpPr>
          <p:nvPr/>
        </p:nvCxnSpPr>
        <p:spPr>
          <a:xfrm flipH="1">
            <a:off x="4160823" y="3465001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162375" y="3798612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50" idx="1"/>
            <a:endCxn id="42" idx="3"/>
          </p:cNvCxnSpPr>
          <p:nvPr/>
        </p:nvCxnSpPr>
        <p:spPr>
          <a:xfrm flipH="1" flipV="1">
            <a:off x="4160823" y="3805540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54531" y="3981742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4680758" y="4925467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75" name="직사각형 74"/>
          <p:cNvSpPr/>
          <p:nvPr/>
        </p:nvSpPr>
        <p:spPr>
          <a:xfrm>
            <a:off x="6431133" y="3651755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260237" y="2790001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7260237" y="3374663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7260237" y="3959325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7260237" y="4543987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0" name="직선 연결선 79"/>
          <p:cNvCxnSpPr>
            <a:endCxn id="75" idx="3"/>
          </p:cNvCxnSpPr>
          <p:nvPr/>
        </p:nvCxnSpPr>
        <p:spPr>
          <a:xfrm flipH="1">
            <a:off x="6738703" y="2953768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endCxn id="75" idx="3"/>
          </p:cNvCxnSpPr>
          <p:nvPr/>
        </p:nvCxnSpPr>
        <p:spPr>
          <a:xfrm flipH="1">
            <a:off x="6738703" y="3465001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 flipV="1">
            <a:off x="6740255" y="3798612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79" idx="1"/>
            <a:endCxn id="75" idx="3"/>
          </p:cNvCxnSpPr>
          <p:nvPr/>
        </p:nvCxnSpPr>
        <p:spPr>
          <a:xfrm flipH="1" flipV="1">
            <a:off x="6738703" y="3805540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32411" y="3981742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7258638" y="4925467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96" name="직사각형 95"/>
          <p:cNvSpPr/>
          <p:nvPr/>
        </p:nvSpPr>
        <p:spPr>
          <a:xfrm>
            <a:off x="9009014" y="3651755"/>
            <a:ext cx="307570" cy="307570"/>
          </a:xfrm>
          <a:prstGeom prst="rect">
            <a:avLst/>
          </a:prstGeom>
          <a:solidFill>
            <a:srgbClr val="496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9838118" y="2790001"/>
            <a:ext cx="307570" cy="30757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/>
          <p:cNvSpPr/>
          <p:nvPr/>
        </p:nvSpPr>
        <p:spPr>
          <a:xfrm>
            <a:off x="9838118" y="3374663"/>
            <a:ext cx="307570" cy="30757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9838118" y="3959325"/>
            <a:ext cx="307570" cy="30757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9838118" y="4543987"/>
            <a:ext cx="307570" cy="30757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1" name="직선 연결선 100"/>
          <p:cNvCxnSpPr>
            <a:endCxn id="96" idx="3"/>
          </p:cNvCxnSpPr>
          <p:nvPr/>
        </p:nvCxnSpPr>
        <p:spPr>
          <a:xfrm flipH="1">
            <a:off x="9316584" y="2953768"/>
            <a:ext cx="447123" cy="851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endCxn id="96" idx="3"/>
          </p:cNvCxnSpPr>
          <p:nvPr/>
        </p:nvCxnSpPr>
        <p:spPr>
          <a:xfrm flipH="1">
            <a:off x="9316584" y="3465001"/>
            <a:ext cx="519935" cy="340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 flipV="1">
            <a:off x="9318136" y="3798612"/>
            <a:ext cx="518429" cy="279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00" idx="1"/>
            <a:endCxn id="96" idx="3"/>
          </p:cNvCxnSpPr>
          <p:nvPr/>
        </p:nvCxnSpPr>
        <p:spPr>
          <a:xfrm flipH="1" flipV="1">
            <a:off x="9316584" y="3805540"/>
            <a:ext cx="521534" cy="892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010292" y="3981742"/>
            <a:ext cx="44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Q</a:t>
            </a:r>
            <a:endParaRPr lang="ko-KR" altLang="en-US" sz="13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9836519" y="4925467"/>
            <a:ext cx="2980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/>
              <a:t>K</a:t>
            </a:r>
            <a:endParaRPr lang="ko-KR" altLang="en-US" sz="13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3816120" y="341062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719490" y="2527392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</a:t>
            </a:r>
            <a:endParaRPr lang="ko-KR" altLang="en-US" sz="11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651540" y="3144162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698989" y="3721401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534286" y="4301393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6453034" y="3403546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7303686" y="2519963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7235736" y="3136733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126" name="TextBox 125"/>
          <p:cNvSpPr txBox="1"/>
          <p:nvPr/>
        </p:nvSpPr>
        <p:spPr>
          <a:xfrm>
            <a:off x="7283185" y="3713972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127" name="TextBox 126"/>
          <p:cNvSpPr txBox="1"/>
          <p:nvPr/>
        </p:nvSpPr>
        <p:spPr>
          <a:xfrm>
            <a:off x="7118482" y="4293964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128" name="TextBox 127"/>
          <p:cNvSpPr txBox="1"/>
          <p:nvPr/>
        </p:nvSpPr>
        <p:spPr>
          <a:xfrm>
            <a:off x="8838192" y="3403546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9887882" y="2512534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</a:t>
            </a:r>
            <a:endParaRPr lang="ko-KR" altLang="en-US" sz="1100" dirty="0"/>
          </a:p>
        </p:txBody>
      </p:sp>
      <p:sp>
        <p:nvSpPr>
          <p:cNvPr id="130" name="TextBox 129"/>
          <p:cNvSpPr txBox="1"/>
          <p:nvPr/>
        </p:nvSpPr>
        <p:spPr>
          <a:xfrm>
            <a:off x="9819932" y="3129304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am</a:t>
            </a:r>
            <a:endParaRPr lang="ko-KR" altLang="en-US" sz="1100" dirty="0"/>
          </a:p>
        </p:txBody>
      </p:sp>
      <p:sp>
        <p:nvSpPr>
          <p:cNvPr id="131" name="TextBox 130"/>
          <p:cNvSpPr txBox="1"/>
          <p:nvPr/>
        </p:nvSpPr>
        <p:spPr>
          <a:xfrm>
            <a:off x="9867381" y="370654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</a:t>
            </a:r>
            <a:endParaRPr lang="ko-KR" altLang="en-US" sz="11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702678" y="4286535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student</a:t>
            </a:r>
            <a:endParaRPr lang="ko-KR" altLang="en-US" sz="1100" dirty="0"/>
          </a:p>
        </p:txBody>
      </p:sp>
      <p:sp>
        <p:nvSpPr>
          <p:cNvPr id="133" name="타원 132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00023 C 0.00065 -0.00324 0.00117 -0.00671 0.00195 -0.00972 C 0.00234 -0.01088 0.00299 -0.01134 0.00338 -0.01227 C 0.00599 -0.02014 0.00195 -0.01227 0.00547 -0.01829 C 0.0056 -0.01944 0.00573 -0.02083 0.00612 -0.02199 C 0.00638 -0.02292 0.00716 -0.02338 0.00742 -0.0243 C 0.01054 -0.03542 0.00716 -0.02847 0.01015 -0.03403 C 0.01172 -0.04236 0.01054 -0.03958 0.01289 -0.04375 C 0.01315 -0.04491 0.01328 -0.0463 0.01354 -0.04745 C 0.01445 -0.05046 0.0151 -0.05116 0.01627 -0.05347 C 0.01653 -0.05463 0.01666 -0.05602 0.01705 -0.05717 C 0.01732 -0.0581 0.01797 -0.05856 0.01836 -0.05949 C 0.02187 -0.06713 0.01784 -0.05972 0.02109 -0.06551 C 0.02135 -0.0669 0.02148 -0.06805 0.02174 -0.06921 C 0.02213 -0.07014 0.02278 -0.07083 0.02317 -0.07176 C 0.02656 -0.0794 0.02252 -0.07176 0.02591 -0.07778 C 0.02617 -0.07893 0.02617 -0.08032 0.02656 -0.08125 C 0.02695 -0.08241 0.02747 -0.08287 0.02799 -0.0838 C 0.02838 -0.08495 0.0289 -0.08611 0.02929 -0.0875 C 0.02955 -0.08866 0.02955 -0.09005 0.02995 -0.09097 C 0.03073 -0.09282 0.03203 -0.09398 0.03268 -0.09583 C 0.03437 -0.10046 0.03346 -0.09861 0.03541 -0.10185 C 0.03398 -0.0919 0.0358 -0.10185 0.03333 -0.09352 C 0.03307 -0.09236 0.03307 -0.09097 0.03268 -0.08981 C 0.0319 -0.0868 0.03125 -0.08611 0.02995 -0.0838 C 0.02838 -0.07523 0.0306 -0.08565 0.02721 -0.07662 C 0.02357 -0.0669 0.03008 -0.07917 0.02526 -0.06921 C 0.02435 -0.06759 0.02252 -0.06435 0.02252 -0.06412 C 0.02226 -0.06319 0.02213 -0.0618 0.02174 -0.06065 C 0.02148 -0.05972 0.02083 -0.05926 0.02044 -0.05833 C 0.01992 -0.05717 0.01953 -0.05579 0.01901 -0.05463 C 0.01888 -0.05347 0.01875 -0.05208 0.01836 -0.05116 C 0.0181 -0.05 0.01745 -0.04954 0.01705 -0.04861 C 0.01354 -0.04097 0.01758 -0.04838 0.01432 -0.04259 C 0.01237 -0.03217 0.0151 -0.04491 0.01224 -0.03657 C 0.00924 -0.02755 0.01432 -0.03842 0.01015 -0.02917 C 0.00846 -0.02546 0.00885 -0.02824 0.00742 -0.02315 C 0.00716 -0.02199 0.00716 -0.0206 0.00677 -0.01944 C 0.00586 -0.01643 0.00534 -0.01574 0.00403 -0.01342 C 0.00208 -0.00324 0.00482 -0.01574 0.00195 -0.00741 C -0.00065 0.00046 0.00338 -0.00741 2.5E-6 -0.00139 C -0.00156 0.00695 -0.00039 0.00417 -0.00274 0.00833 C -0.003 0.00949 -0.00417 0.01181 -0.00352 0.01204 C -0.00209 0.0125 0.00065 0.00949 0.00065 0.00972 C 0.00104 0.00903 0.00455 0.00417 0.00547 0.00347 C 0.00677 0.00255 0.0082 0.00232 0.0095 0.00116 C 0.01041 0.00023 0.01133 -0.00069 0.01224 -0.00139 C 0.01315 -0.00185 0.01406 -0.00208 0.01497 -0.00255 C 0.01497 -0.00231 0.02005 -0.00555 0.02109 -0.00625 C 0.02174 -0.00648 0.02252 -0.00671 0.02317 -0.00741 C 0.02383 -0.0081 0.02448 -0.00926 0.02526 -0.00972 C 0.02526 -0.00949 0.03034 -0.01273 0.03138 -0.01342 L 0.04153 -0.01944 L 0.0457 -0.02199 L 0.04778 -0.02315 L 0.04232 -0.01829 C 0.0332 -0.01018 0.04453 -0.01991 0.0375 -0.01458 C 0.03659 -0.01389 0.03567 -0.01296 0.03476 -0.01227 C 0.03385 -0.01157 0.03294 -0.01157 0.03203 -0.01111 C 0.03138 -0.01065 0.03073 -0.01018 0.02995 -0.00972 C 0.02812 -0.00903 0.0263 -0.0081 0.02448 -0.00741 L 0.02174 -0.00625 C 0.02083 -0.00579 0.01992 -0.00555 0.01901 -0.00486 C 0.01836 -0.00463 0.01771 -0.00393 0.01705 -0.0037 C 0.01523 -0.00324 0.01341 -0.00301 0.01159 -0.00255 C 0.01067 -0.00231 0.0039 -0.00069 0.00273 -1.11111E-6 C 0.0013 0.00046 -0.00143 0.00232 -0.00143 0.00255 C 0.00521 0.01389 -0.00183 0.00208 0.00338 0.00949 C 0.0039 0.01019 0.00416 0.01134 0.00469 0.01204 C 0.00534 0.01273 0.00612 0.01273 0.00677 0.0132 C 0.00807 0.01551 0.00846 0.01644 0.01015 0.01806 C 0.0108 0.01875 0.01159 0.01898 0.01224 0.01921 C 0.01575 0.02546 0.0112 0.01829 0.01562 0.02292 C 0.02031 0.02801 0.01328 0.02315 0.01901 0.02662 C 0.02226 0.03241 0.02057 0.03079 0.02383 0.03264 C 0.02526 0.03426 0.02682 0.03542 0.02799 0.0375 C 0.02838 0.0382 0.02877 0.03935 0.02929 0.03982 C 0.02995 0.04051 0.0306 0.04074 0.03138 0.0412 C 0.03255 0.04329 0.03307 0.04445 0.03476 0.04607 C 0.03541 0.04653 0.03607 0.04676 0.03685 0.04722 C 0.04023 0.05324 0.0358 0.04607 0.04023 0.0507 C 0.04075 0.05139 0.04101 0.05255 0.04153 0.05324 C 0.04219 0.05394 0.0444 0.0544 0.04362 0.0544 C 0.0431 0.0544 0.03958 0.05255 0.0388 0.05208 C 0.03698 0.05046 0.03502 0.04908 0.03333 0.04722 C 0.03268 0.0463 0.03203 0.04537 0.03138 0.04468 C 0.03021 0.04375 0.02903 0.04306 0.02799 0.04236 C 0.02565 0.0382 0.0276 0.04097 0.02448 0.03866 C 0.02031 0.03542 0.02317 0.03658 0.01836 0.0338 C 0.01745 0.03333 0.01653 0.0331 0.01562 0.03264 C 0.01471 0.03195 0.0138 0.03079 0.01289 0.03009 C 0.01159 0.02917 0.01015 0.02847 0.00885 0.02778 L 0.00677 0.02662 C 0.00338 0.02037 0.00781 0.02755 0.00338 0.02292 C 0.00286 0.02222 0.0026 0.02107 0.00195 0.0206 C 0.00143 0.01991 0.00065 0.01968 2.5E-6 0.01921 C -0.00104 0.01852 -0.00183 0.01759 -0.00274 0.0169 L -0.00143 0.02408 C -0.00117 0.02546 -0.00117 0.02685 -0.00078 0.02778 L 0.00065 0.03009 C 0.00234 0.03935 0.00117 0.03542 0.00403 0.04236 C 0.00429 0.04352 0.00442 0.04491 0.00469 0.04607 C 0.00508 0.04699 0.00586 0.04745 0.00612 0.04838 C 0.00924 0.05949 0.00573 0.05255 0.00885 0.0581 C 0.00911 0.05926 0.00911 0.06065 0.0095 0.06181 C 0.00989 0.06273 0.01054 0.0632 0.01094 0.06412 C 0.01406 0.07523 0.01054 0.06829 0.01354 0.07384 L 0.01562 0.08472 C 0.01588 0.08588 0.01588 0.08727 0.01627 0.08843 C 0.01679 0.08958 0.01732 0.09074 0.01771 0.09213 C 0.01797 0.09329 0.01797 0.09468 0.01836 0.0956 C 0.01914 0.09745 0.02109 0.10046 0.02109 0.1007 C 0.02304 0.11088 0.02031 0.09838 0.02317 0.10648 C 0.02357 0.10764 0.02344 0.10926 0.02383 0.11019 C 0.02435 0.11158 0.02526 0.1125 0.02591 0.11389 C 0.02643 0.11505 0.02669 0.11644 0.02721 0.11759 C 0.0276 0.11829 0.02825 0.11898 0.02864 0.11991 C 0.03203 0.12755 0.02799 0.12014 0.03138 0.12593 C 0.03333 0.13634 0.0306 0.12384 0.03333 0.13195 C 0.03607 0.13982 0.03203 0.13195 0.03541 0.1382 C 0.03567 0.13935 0.03607 0.14306 0.03607 0.14167 C 0.03607 0.13889 0.0358 0.13611 0.03541 0.13333 C 0.03515 0.13079 0.03489 0.12801 0.03411 0.12593 C 0.0332 0.12361 0.03255 0.12083 0.03138 0.11875 C 0.03086 0.11783 0.03034 0.11713 0.02995 0.1162 C 0.02942 0.11505 0.02916 0.11389 0.02864 0.11273 C 0.02747 0.11019 0.02669 0.10949 0.02526 0.10787 C 0.02409 0.10162 0.02539 0.10602 0.02252 0.10185 C 0.02148 0.10023 0.01979 0.09699 0.01979 0.09722 C 0.01784 0.08658 0.02044 0.09908 0.01771 0.09074 C 0.01732 0.08982 0.01732 0.08843 0.01705 0.08727 C 0.01562 0.08218 0.01601 0.08495 0.01432 0.08102 C 0.0138 0.08009 0.01341 0.0787 0.01289 0.07755 C 0.01211 0.0757 0.01015 0.07269 0.01015 0.07292 C 0.01002 0.07153 0.00989 0.07014 0.0095 0.06898 C 0.00859 0.06597 0.00807 0.06528 0.00677 0.06296 C 0.00521 0.05463 0.00638 0.05741 0.00403 0.05324 C 0.00377 0.05208 0.00377 0.0507 0.00338 0.04954 C 0.00299 0.04861 0.00234 0.04815 0.00195 0.04722 C -0.00117 0.03611 0.00234 0.04306 -0.00078 0.0375 C -0.00235 0.02917 -0.00104 0.03195 -0.00352 0.02778 L -0.00547 0.0169 L -0.00612 0.0132 " pathEditMode="relative" rAng="0" ptsTypes="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4.16667E-6 0.00023 C 0.00026 -0.0037 0.00039 -0.00741 0.00078 -0.01088 C 0.00078 -0.01227 0.0013 -0.01342 0.00143 -0.01458 C 0.00208 -0.01967 0.00208 -0.02315 0.00273 -0.02801 C 0.00312 -0.03032 0.00364 -0.03287 0.00416 -0.03518 C 0.00442 -0.03634 0.00468 -0.0375 0.00481 -0.03889 C 0.00494 -0.04005 0.00559 -0.04676 0.00625 -0.04861 C 0.00651 -0.04954 0.00716 -0.05023 0.00755 -0.05092 C 0.00924 -0.06018 0.0069 -0.04884 0.00963 -0.05833 C 0.01067 -0.06227 0.00963 -0.06204 0.01158 -0.06551 C 0.01224 -0.06643 0.01302 -0.06713 0.01367 -0.06805 C 0.01419 -0.06921 0.01458 -0.07037 0.0151 -0.07153 C 0.01588 -0.07338 0.01705 -0.07454 0.01783 -0.07639 C 0.01823 -0.07755 0.01849 -0.07917 0.01914 -0.08009 C 0.01979 -0.08079 0.02057 -0.08079 0.02122 -0.08125 C 0.02265 -0.08912 0.02057 -0.08148 0.02395 -0.08611 C 0.02838 -0.09236 0.02226 -0.08796 0.02734 -0.09097 L 0.03073 -0.09699 C 0.03151 -0.09815 0.0319 -0.10023 0.03281 -0.10069 L 0.03489 -0.10185 C 0.03528 -0.10301 0.03567 -0.1044 0.03619 -0.10555 C 0.03711 -0.10717 0.03802 -0.1088 0.03893 -0.11042 C 0.03945 -0.11111 0.03997 -0.1118 0.04036 -0.11273 C 0.04205 -0.11736 0.04114 -0.11551 0.04309 -0.11875 C 0.04257 -0.11643 0.04257 -0.11366 0.04166 -0.11157 C 0.03984 -0.10764 0.03802 -0.10347 0.03619 -0.09954 C 0.03554 -0.09792 0.03502 -0.09606 0.03424 -0.09467 C 0.03372 -0.09375 0.0332 -0.09305 0.03281 -0.09213 C 0.03229 -0.09097 0.03177 -0.08981 0.03151 -0.08866 C 0.03112 -0.0875 0.03125 -0.08588 0.03073 -0.08495 C 0.0302 -0.0838 0.02942 -0.08333 0.02877 -0.08241 L 0.02461 -0.07153 C 0.02421 -0.07037 0.02382 -0.06898 0.0233 -0.06805 C 0.022 -0.06574 0.02135 -0.06505 0.02057 -0.0618 C 0.02018 -0.06065 0.02018 -0.05926 0.01979 -0.05833 C 0.01953 -0.05717 0.01888 -0.05671 0.01849 -0.05579 C 0.01796 -0.0544 0.0177 -0.05255 0.01705 -0.05092 C 0.01653 -0.04954 0.01562 -0.04861 0.0151 -0.04722 C 0.0108 -0.03819 0.01627 -0.04838 0.01237 -0.0412 C 0.01119 -0.03495 0.01211 -0.03866 0.00898 -0.03032 L 0.00755 -0.02662 C 0.00716 -0.02546 0.00677 -0.02407 0.00625 -0.02315 L 0.00481 -0.0206 C 0.00455 -0.01944 0.00455 -0.01805 0.00416 -0.01713 C 0.00195 -0.01134 0.00221 -0.01574 0.00078 -0.00972 C 0.00013 -0.00741 -0.00066 -0.00255 -0.00066 -0.00231 C 4.16667E-6 -0.00208 0.00078 -0.00069 0.00143 -0.00116 C 0.00221 -0.00185 0.00221 -0.0037 0.00273 -0.00486 C 0.00338 -0.00625 0.00403 -0.00764 0.00481 -0.00856 C 0.00559 -0.00949 0.00664 -0.01018 0.00755 -0.01088 C 0.01679 -0.02014 0.00338 -0.00787 0.0164 -0.01944 C 0.01731 -0.02014 0.01836 -0.02083 0.01914 -0.02176 C 0.01979 -0.02268 0.02044 -0.02361 0.02122 -0.0243 C 0.02252 -0.02523 0.02408 -0.02546 0.02526 -0.02662 C 0.02617 -0.02755 0.02708 -0.02847 0.02799 -0.02917 C 0.02968 -0.03032 0.03255 -0.03079 0.03424 -0.03148 C 0.03554 -0.03217 0.03684 -0.03356 0.03828 -0.03403 L 0.04648 -0.03634 C 0.04713 -0.0368 0.04804 -0.03842 0.04856 -0.03773 C 0.04895 -0.0368 0.04765 -0.03588 0.04713 -0.03518 C 0.04635 -0.03426 0.04544 -0.03356 0.0444 -0.03287 C 0.03841 -0.02824 0.04023 -0.03009 0.03489 -0.02662 C 0.03372 -0.02592 0.03255 -0.025 0.03151 -0.0243 C 0.03099 -0.02338 0.03073 -0.02245 0.03007 -0.02176 C 0.02877 -0.02083 0.02734 -0.02014 0.02604 -0.01944 L 0.02395 -0.01829 L 0.01979 -0.01574 C 0.01914 -0.01551 0.01849 -0.01481 0.01783 -0.01458 C 0.01367 -0.01273 0.01601 -0.01389 0.01093 -0.01088 L 0.00481 -0.00741 L 0.00273 -0.00602 L 0.00078 -0.00486 C 0.00091 -0.0037 0.00091 -0.00208 0.00143 -0.00116 C 0.00481 0.00486 0.0039 0.0007 0.0069 0.0037 C 0.00833 0.00509 0.00937 0.00764 0.01093 0.00833 C 0.01328 0.00972 0.01393 0.01019 0.0164 0.01204 C 0.01731 0.01273 0.01823 0.01389 0.01914 0.01458 C 0.02031 0.01505 0.02148 0.01528 0.02252 0.01574 C 0.02395 0.01644 0.02526 0.01736 0.02669 0.01806 L 0.02877 0.01945 L 0.03073 0.0206 L 0.03281 0.02176 C 0.03789 0.03079 0.03007 0.01759 0.03619 0.02546 C 0.04192 0.03264 0.03645 0.0287 0.04101 0.03148 C 0.04192 0.0338 0.04244 0.03588 0.04375 0.0375 C 0.04505 0.03935 0.04791 0.04236 0.04791 0.04259 C 0.04713 0.04283 0.04648 0.04352 0.04583 0.04352 C 0.04296 0.04352 0.04323 0.0419 0.04101 0.04005 C 0.04036 0.03935 0.03958 0.03935 0.03893 0.03866 C 0.03711 0.03727 0.03528 0.03542 0.03346 0.0338 C 0.03255 0.0331 0.03177 0.03195 0.03073 0.03148 L 0.02669 0.02917 C 0.02604 0.02778 0.02539 0.02639 0.02461 0.02546 C 0.02408 0.02477 0.0233 0.02477 0.02252 0.02431 C 0.02161 0.02361 0.0207 0.02269 0.01979 0.02176 C 0.01614 0.01806 0.01953 0.02037 0.01575 0.01806 C 0.01224 0.01204 0.01679 0.01921 0.01237 0.01458 C 0.00768 0.00949 0.01471 0.01435 0.00898 0.01088 C 0.00768 0.00857 0.00729 0.00764 0.00546 0.00602 C 0.00481 0.00556 0.00416 0.00533 0.00351 0.00486 C 0.00299 0.00394 0.0026 0.00301 0.00208 0.00232 C 0.00143 0.00139 -0.00039 -0.00139 4.16667E-6 -1.11111E-6 C 0.00065 0.00208 0.00208 0.00301 0.00273 0.00486 C 0.00325 0.00602 0.00377 0.00718 0.00416 0.00833 C 0.00442 0.00949 0.00442 0.01111 0.00481 0.01204 C 0.00533 0.01343 0.00625 0.01435 0.0069 0.01574 C 0.00742 0.0169 0.00781 0.01829 0.0082 0.01945 C 0.00885 0.02107 0.00963 0.02245 0.01028 0.02431 C 0.01328 0.03264 0.00976 0.0257 0.01367 0.03264 C 0.01419 0.03426 0.01445 0.03611 0.0151 0.0375 C 0.01536 0.03843 0.01614 0.03889 0.0164 0.04005 C 0.01744 0.04306 0.0177 0.04722 0.01914 0.04977 C 0.02408 0.05833 0.01875 0.04861 0.02252 0.05695 C 0.02304 0.05787 0.02356 0.05857 0.02395 0.05926 C 0.02487 0.06181 0.02578 0.06412 0.02669 0.06667 C 0.02708 0.06783 0.02747 0.06921 0.02799 0.07037 L 0.02942 0.07269 C 0.02968 0.07384 0.02968 0.07523 0.03007 0.07639 C 0.03086 0.07894 0.03229 0.08079 0.03281 0.08357 C 0.03307 0.08472 0.0332 0.08611 0.03346 0.08727 C 0.03385 0.0882 0.0345 0.08889 0.03489 0.08958 C 0.03541 0.09074 0.0358 0.09213 0.03619 0.09329 C 0.03645 0.09445 0.03658 0.09583 0.03698 0.09699 C 0.03724 0.09792 0.03802 0.09838 0.03828 0.09931 C 0.0414 0.11042 0.03789 0.1037 0.04101 0.10903 C 0.04257 0.11736 0.0414 0.11458 0.04375 0.11875 C 0.04388 0.11968 0.04531 0.12685 0.04518 0.12732 C 0.04414 0.12847 0.04283 0.12639 0.04166 0.12616 C 0.03776 0.1213 0.0401 0.12477 0.03554 0.11389 C 0.03489 0.11227 0.03398 0.11088 0.03346 0.10903 C 0.03255 0.10579 0.03203 0.10232 0.03073 0.09931 C 0.03007 0.09769 0.02929 0.0963 0.02877 0.09445 C 0.02812 0.09306 0.02786 0.0912 0.02734 0.08958 C 0.02604 0.08634 0.02421 0.08357 0.0233 0.08009 C 0.02239 0.07685 0.02161 0.07338 0.02057 0.07037 C 0.01966 0.06783 0.01901 0.06505 0.01783 0.06296 C 0.01692 0.06134 0.01575 0.05995 0.0151 0.0581 C 0.01184 0.04954 0.01588 0.06019 0.01158 0.04977 C 0.01119 0.04838 0.0108 0.04699 0.01028 0.04607 C 0.00976 0.04491 0.00898 0.04445 0.0082 0.04352 C 0.00807 0.04236 0.00781 0.0412 0.00755 0.04005 C 0.00664 0.03681 0.00612 0.03611 0.00481 0.0338 C 0.00455 0.03264 0.00442 0.03148 0.00416 0.03033 C 0.00338 0.02778 0.00195 0.0257 0.00143 0.02292 L 4.16667E-6 0.01574 C -0.00013 0.01458 -0.00026 0.0132 -0.00066 0.01204 C -0.00105 0.01088 -0.0017 0.00972 -0.00196 0.00833 C -0.00352 0.00232 -0.00026 0.00139 4.16667E-6 -1.11111E-6 Z " pathEditMode="relative" rAng="0" ptsTypes="AAAAAAAAAAAAAAAAAA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4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0.00023 C 0.00599 -0.02824 -0.00195 0.00671 0.00469 -0.0169 C 0.00508 -0.01829 0.00508 -0.02014 0.00534 -0.02176 C 0.00651 -0.02755 0.00651 -0.02685 0.00808 -0.03148 C 0.00834 -0.0331 0.00847 -0.03472 0.00886 -0.03634 C 0.00912 -0.03796 0.0099 -0.03935 0.01016 -0.0412 C 0.01055 -0.04305 0.01042 -0.04514 0.01081 -0.04722 C 0.01133 -0.04977 0.01237 -0.05185 0.01289 -0.0544 C 0.01342 -0.05671 0.01368 -0.05926 0.01433 -0.06157 C 0.01459 -0.06342 0.01524 -0.06481 0.01563 -0.06643 C 0.01615 -0.06898 0.01615 -0.07176 0.01693 -0.07384 C 0.01745 -0.075 0.01797 -0.07616 0.01836 -0.07755 C 0.01888 -0.07986 0.01875 -0.08287 0.01967 -0.08472 C 0.02019 -0.08542 0.02071 -0.08611 0.0211 -0.08704 C 0.02201 -0.08935 0.02266 -0.09236 0.02383 -0.09444 C 0.02839 -0.10255 0.02136 -0.08981 0.02657 -0.10046 C 0.02735 -0.10208 0.02852 -0.10347 0.0293 -0.10532 C 0.02969 -0.10648 0.03008 -0.10787 0.0306 -0.10903 C 0.0306 -0.1088 0.03399 -0.11505 0.03477 -0.1162 L 0.03607 -0.11852 C 0.03581 -0.11736 0.03581 -0.1162 0.03542 -0.11505 C 0.03503 -0.11412 0.03438 -0.11342 0.03399 -0.1125 C 0.0306 -0.10486 0.03464 -0.11227 0.03125 -0.10648 C 0.03112 -0.10532 0.03112 -0.10393 0.0306 -0.10278 C 0.03008 -0.10185 0.02904 -0.10162 0.02852 -0.10046 C 0.02331 -0.08565 0.02982 -0.09792 0.02592 -0.09074 C 0.02448 -0.08333 0.02605 -0.09097 0.02383 -0.08356 C 0.02279 -0.08032 0.02201 -0.07708 0.0211 -0.07384 C 0.02058 -0.07222 0.02006 -0.0706 0.01967 -0.06898 C 0.01954 -0.06782 0.01941 -0.06643 0.01901 -0.06528 C 0.01862 -0.06412 0.01797 -0.06296 0.01771 -0.06157 C 0.01706 -0.05926 0.01706 -0.05648 0.01628 -0.0544 C 0.01589 -0.05324 0.01524 -0.05208 0.01498 -0.05069 C 0.01433 -0.04838 0.01407 -0.04583 0.01355 -0.04352 C 0.01342 -0.04236 0.01342 -0.04074 0.01289 -0.03981 L 0.01159 -0.0375 C 0.01133 -0.03634 0.01107 -0.03495 0.01081 -0.0338 C 0.01055 -0.03217 0.01055 -0.03055 0.01016 -0.02893 C 0.0099 -0.02755 0.00912 -0.02662 0.00886 -0.02523 C 0.0073 -0.01967 0.00912 -0.01875 0.00534 -0.01204 L 0.00339 -0.00833 C 0.00287 -0.00625 0.00261 -0.00417 0.00196 -0.00231 C 0.00144 -0.00046 0.00053 0.0007 -4.16667E-6 0.00255 C -0.00052 0.00394 -0.00039 0.00579 -0.00078 0.00741 C -0.00078 0.00764 -0.00338 0.01366 -0.00273 0.01458 C -0.00221 0.01551 -0.00143 0.01389 -0.00078 0.01343 C 0.00196 0.01019 0.00508 0.00787 0.00743 0.0037 C 0.00834 0.00208 0.00912 0.00023 0.01016 -0.00116 C 0.0112 -0.00255 0.0125 -0.00347 0.01355 -0.00463 C 0.0224 -0.01458 0.00756 0.00139 0.01836 -0.00949 C 0.02201 -0.01342 0.01875 -0.01111 0.0224 -0.01319 C 0.02644 -0.01782 0.02253 -0.01389 0.02657 -0.0169 C 0.02748 -0.01759 0.02826 -0.01852 0.0293 -0.01921 C 0.0306 -0.02014 0.03204 -0.02083 0.03334 -0.02176 L 0.03542 -0.02292 C 0.03581 -0.02361 0.0362 -0.02477 0.03672 -0.02523 C 0.03803 -0.02639 0.04089 -0.02778 0.04089 -0.02755 C 0.04128 -0.02847 0.04167 -0.02963 0.04219 -0.03009 C 0.04284 -0.03102 0.04649 -0.03241 0.04701 -0.03264 L 0.04493 -0.03148 L 0.03816 -0.02176 C 0.03724 -0.02037 0.03646 -0.01898 0.03542 -0.01805 C 0.03451 -0.01736 0.03347 -0.01667 0.03269 -0.01574 C 0.03164 -0.01458 0.03086 -0.01319 0.02995 -0.01204 C 0.02904 -0.01111 0.02813 -0.01042 0.02722 -0.00949 C 0.02657 -0.0088 0.02592 -0.00787 0.02513 -0.00717 C 0.02448 -0.00648 0.02383 -0.00648 0.02318 -0.00602 C 0.0224 -0.00532 0.02188 -0.00417 0.0211 -0.00347 C 0.0198 -0.00255 0.01823 -0.00231 0.01693 -0.00116 C 0.01602 -0.00023 0.01524 0.0007 0.01433 0.00139 C 0.01329 0.00185 0.00743 0.00347 0.00678 0.0037 C 0.0056 0.00463 0.00456 0.00556 0.00339 0.00625 C 0.00222 0.00671 0.00105 0.00695 -4.16667E-6 0.00741 C -0.0026 0.00833 -0.0026 0.00857 -0.00481 0.00972 C -0.0052 0.01065 -0.00677 0.01181 -0.00612 0.01227 C -0.00208 0.01551 0.00547 0.01713 0.01016 0.01945 C 0.02123 0.025 0.01185 0.0206 0.02045 0.02685 C 0.02123 0.02732 0.02227 0.02755 0.02318 0.02801 C 0.02422 0.0287 0.02539 0.0294 0.02657 0.03033 C 0.02748 0.03102 0.02826 0.03218 0.0293 0.03287 C 0.03034 0.03357 0.03151 0.03357 0.03269 0.03403 C 0.0336 0.03472 0.03451 0.03588 0.03542 0.03634 C 0.03672 0.0375 0.03829 0.0375 0.03946 0.03889 C 0.04532 0.04514 0.04037 0.04028 0.04636 0.04491 C 0.05131 0.04884 0.04688 0.04607 0.05105 0.04861 C 0.0517 0.04977 0.05443 0.05301 0.05039 0.05232 C 0.04896 0.05185 0.04766 0.05046 0.04636 0.04977 C 0.04545 0.04931 0.04441 0.04908 0.04362 0.04861 C 0.04193 0.04745 0.0405 0.04583 0.03881 0.04491 C 0.03698 0.04398 0.03516 0.04375 0.03334 0.04259 C 0.03008 0.04051 0.02709 0.03727 0.02383 0.03519 C 0.02318 0.03472 0.0224 0.03426 0.02175 0.03403 C 0.02058 0.03357 0.01954 0.03333 0.01836 0.03287 C 0.0168 0.03171 0.01524 0.03009 0.01355 0.02917 C 0.00795 0.02593 0.01224 0.03033 0.00743 0.02546 C 0.00678 0.02477 0.00599 0.02408 0.00534 0.02315 C 0.00443 0.02153 0.00274 0.01829 0.00274 0.01852 C 0.00586 0.02384 0.00235 0.0169 0.00469 0.02431 C 0.00534 0.02616 0.00625 0.02732 0.00678 0.02917 C 0.00769 0.03218 0.00795 0.03565 0.00886 0.03889 C 0.00964 0.0419 0.01068 0.04445 0.01159 0.04745 C 0.01185 0.04861 0.01185 0.05 0.01224 0.05093 C 0.01342 0.05486 0.01524 0.0581 0.01628 0.06181 C 0.01745 0.06597 0.01836 0.07014 0.01967 0.07408 C 0.02019 0.07523 0.02071 0.07639 0.0211 0.07755 C 0.02162 0.07917 0.02188 0.08102 0.0224 0.08241 C 0.02357 0.08611 0.0237 0.08588 0.02513 0.08866 C 0.02852 0.10023 0.02474 0.08843 0.02787 0.09583 C 0.03256 0.10671 0.02891 0.1 0.03204 0.10556 C 0.03269 0.10926 0.03256 0.10949 0.03399 0.11273 C 0.03438 0.11366 0.03503 0.11435 0.03542 0.11528 C 0.03803 0.12107 0.03529 0.11713 0.03881 0.1213 C 0.03907 0.12245 0.03907 0.12384 0.03946 0.125 C 0.04024 0.12685 0.04219 0.12986 0.04219 0.13009 C 0.04154 0.12616 0.04115 0.12361 0.04011 0.12014 C 0.03907 0.11597 0.0375 0.11227 0.03672 0.10787 C 0.03542 0.09977 0.03568 0.09931 0.03334 0.09213 C 0.03256 0.08958 0.03138 0.0875 0.0306 0.08495 C 0.03008 0.0831 0.02995 0.08079 0.0293 0.07894 C 0.02813 0.07546 0.02618 0.07269 0.02513 0.06921 C 0.02474 0.06759 0.02435 0.06597 0.02383 0.06435 C 0.02344 0.06296 0.02279 0.06204 0.0224 0.06065 C 0.02175 0.05833 0.02123 0.05556 0.02045 0.05347 C 0.01967 0.05162 0.01849 0.05046 0.01771 0.04861 C 0.01706 0.04722 0.01693 0.04514 0.01628 0.04375 C 0.01537 0.04144 0.01407 0.03958 0.01289 0.03773 L 0.01159 0.03519 C 0.00925 0.02708 0.01146 0.0331 0.00743 0.02685 C 0.00599 0.02454 0.00495 0.0213 0.00339 0.01945 C 0.00026 0.01574 0.00196 0.01806 -0.00143 0.01227 L -0.00416 0.00741 C -0.00559 0.00463 -0.00481 0.00486 -0.00612 0.00486 " pathEditMode="relative" rAng="0" ptsTypes="AAAAAAAAAAAAAAAAAAAAAAAAAAAAAAAAAAAAAAAAAAAAAAAAAAAAAAAAAAAAAAAAAAAAAAAAAAAAAAA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5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00023 C 0.00052 -0.00417 0.00078 -0.0081 0.00143 -0.01227 C 0.0017 -0.01389 0.00248 -0.01528 0.00274 -0.0169 C 0.00313 -0.01852 0.00313 -0.02037 0.00352 -0.02176 C 0.00378 -0.02315 0.00443 -0.0243 0.00482 -0.02546 C 0.00534 -0.02708 0.00573 -0.0287 0.00612 -0.03032 C 0.00651 -0.03148 0.00651 -0.03287 0.0069 -0.03403 C 0.00716 -0.03495 0.00782 -0.03542 0.00821 -0.03634 C 0.00873 -0.0375 0.00912 -0.03889 0.00964 -0.04005 C 0.01016 -0.04143 0.01107 -0.04236 0.01159 -0.04375 C 0.01224 -0.04514 0.01237 -0.04699 0.01302 -0.04861 C 0.01354 -0.05 0.01446 -0.05092 0.01498 -0.05208 C 0.01576 -0.0537 0.01641 -0.05532 0.01706 -0.05694 C 0.01758 -0.0581 0.01797 -0.05949 0.01849 -0.06065 C 0.01927 -0.06227 0.02045 -0.06366 0.02123 -0.06551 L 0.02526 -0.07639 C 0.02565 -0.07755 0.02604 -0.07893 0.02657 -0.08009 L 0.0293 -0.08495 C 0.03099 -0.09398 0.02852 -0.0831 0.03203 -0.09097 C 0.03581 -0.0993 0.02891 -0.09005 0.03477 -0.09699 C 0.03503 -0.09815 0.03503 -0.09954 0.03542 -0.10069 C 0.0362 -0.10255 0.03724 -0.10393 0.03815 -0.10555 L 0.04089 -0.11042 L 0.04232 -0.11273 L 0.04362 -0.11505 L 0.04232 -0.11273 C 0.0418 -0.11204 0.04128 -0.11134 0.04089 -0.11042 C 0.03946 -0.10625 0.03698 -0.09977 0.03542 -0.09699 C 0.03477 -0.09583 0.03399 -0.09467 0.03347 -0.09329 C 0.03295 -0.09213 0.03255 -0.09097 0.03203 -0.08981 C 0.03138 -0.08796 0.03073 -0.08634 0.03008 -0.08495 C 0.02943 -0.08356 0.02865 -0.08264 0.028 -0.08125 C 0.02565 -0.07616 0.02748 -0.0787 0.02526 -0.07268 C 0.02487 -0.07176 0.02422 -0.0713 0.02383 -0.07037 C 0.02292 -0.06805 0.02188 -0.06574 0.02123 -0.06296 C 0.01953 -0.05717 0.02058 -0.05949 0.01849 -0.05579 C 0.01654 -0.04537 0.01914 -0.0581 0.01641 -0.04977 C 0.0138 -0.0419 0.01784 -0.04977 0.01433 -0.04375 C 0.01302 -0.0368 0.01459 -0.04282 0.01237 -0.0375 C 0.00795 -0.02731 0.01159 -0.03287 0.0069 -0.02662 L 0.00417 -0.01944 C 0.00365 -0.01829 0.00339 -0.0169 0.00274 -0.01574 L 0.00143 -0.01342 C 0.00117 -0.01227 0.00104 -0.01088 0.00078 -0.00972 C 0.00039 -0.0088 -0.00026 -0.0081 -0.00065 -0.00741 C -0.00403 0.00023 -2.5E-6 -0.00717 -0.00338 -0.00116 C -0.00377 0.00116 -0.00612 0.00695 -0.00468 0.00602 C -0.00273 0.00486 -0.00052 0.00394 0.00143 0.00232 C 0.003 0.00116 0.00456 -0.00023 0.00612 -0.00116 C 0.01771 -0.0081 0.00586 0.00046 0.01641 -0.00602 C 0.01875 -0.00764 0.02084 -0.00949 0.02318 -0.01088 C 0.02383 -0.01134 0.02461 -0.01157 0.02526 -0.01227 C 0.02617 -0.01296 0.02696 -0.01412 0.028 -0.01458 C 0.02904 -0.01528 0.03021 -0.01528 0.03138 -0.01574 C 0.03229 -0.01667 0.03321 -0.01759 0.03412 -0.01829 C 0.03516 -0.01898 0.03633 -0.01898 0.0375 -0.01944 C 0.03841 -0.01967 0.03933 -0.02014 0.04024 -0.0206 C 0.04167 -0.0213 0.04297 -0.02222 0.04427 -0.02315 L 0.04844 -0.02546 L 0.05456 -0.02917 L 0.05664 -0.03032 C 0.05664 -0.03009 0.05508 -0.02986 0.05456 -0.02917 C 0.05391 -0.02824 0.05313 -0.02755 0.05248 -0.02662 C 0.0517 -0.02569 0.0513 -0.02407 0.05039 -0.02315 C 0.04935 -0.02199 0.04818 -0.02153 0.04701 -0.0206 C 0.04584 -0.01967 0.04479 -0.01805 0.04362 -0.0169 C 0.04232 -0.01597 0.04089 -0.01551 0.03959 -0.01458 C 0.03242 -0.00926 0.03854 -0.0118 0.03138 -0.00972 C 0.03008 -0.00903 0.02865 -0.00787 0.02735 -0.00741 C 0.02409 -0.00579 0.02084 -0.00532 0.01771 -0.0037 C 0.01641 -0.00301 0.01498 -0.00208 0.01367 -0.00116 C 0.01302 -0.00092 0.01237 -0.00046 0.01159 -1.11111E-6 C 0.00313 0.0037 0.01367 -0.00116 0.0069 0.00232 C 0.00209 0.00486 0.00612 0.00232 -2.5E-6 0.00486 C -0.00065 0.00509 -0.0013 0.00556 -0.00195 0.00602 C -0.00091 0.00764 0.00026 0.00926 0.00143 0.01088 C 0.00196 0.01158 0.00222 0.0125 0.00274 0.0132 C 0.00456 0.01574 0.00664 0.01759 0.00821 0.0206 C 0.01016 0.02384 0.00899 0.02269 0.01159 0.02431 C 0.0181 0.03588 0.00977 0.02199 0.01576 0.02894 C 0.02058 0.03472 0.01472 0.03125 0.02045 0.0338 C 0.02643 0.04097 0.01693 0.03009 0.02657 0.03866 C 0.02839 0.04028 0.03034 0.04167 0.03203 0.04352 C 0.03347 0.04514 0.03451 0.04769 0.0362 0.04838 C 0.03985 0.05 0.03802 0.04884 0.04154 0.05208 C 0.04206 0.05278 0.04232 0.05394 0.04297 0.0544 C 0.04427 0.05556 0.04571 0.05602 0.04701 0.05695 L 0.04909 0.0581 L 0.05117 0.05926 L 0.05313 0.06065 C 0.05 0.0625 0.05143 0.0625 0.04701 0.05926 L 0.04024 0.0544 C 0.03711 0.04908 0.04024 0.0537 0.03268 0.04838 C 0.02461 0.04259 0.02826 0.04491 0.02188 0.0412 C 0.01836 0.03495 0.0211 0.03912 0.01576 0.0338 C 0.01459 0.03287 0.01341 0.03148 0.01237 0.03033 C 0.01133 0.02917 0.01055 0.02755 0.00964 0.02662 C 0.00899 0.02593 0.00821 0.02593 0.00755 0.02546 C 0.00456 0.01736 0.00808 0.02523 0.00417 0.0206 C 0.00261 0.01875 0.0017 0.01458 -0.00065 0.01458 C -0.0013 0.01458 0.00026 0.0162 0.00078 0.0169 C 0.00091 0.01806 0.00104 0.01945 0.00143 0.0206 C 0.00235 0.02384 0.00456 0.02755 0.00547 0.03033 C 0.00612 0.03171 0.00625 0.03357 0.0069 0.03519 C 0.00716 0.03611 0.00782 0.03658 0.00821 0.0375 C 0.00899 0.03935 0.00951 0.04167 0.01029 0.04352 C 0.01185 0.04745 0.0142 0.05139 0.01576 0.05579 C 0.01628 0.05718 0.01654 0.05903 0.01706 0.06065 C 0.01771 0.06227 0.01849 0.06366 0.01914 0.06551 C 0.02175 0.07338 0.02032 0.07153 0.02318 0.0787 C 0.02357 0.07963 0.02422 0.08033 0.02461 0.08125 C 0.02917 0.09213 0.02552 0.08519 0.02865 0.09074 C 0.02891 0.09213 0.02891 0.09352 0.0293 0.09445 C 0.03008 0.0963 0.03112 0.09769 0.03203 0.09931 L 0.03477 0.10417 L 0.0375 0.10903 C 0.03802 0.11019 0.03828 0.11158 0.03893 0.11273 C 0.04675 0.12824 0.04011 0.1132 0.04505 0.12477 C 0.04518 0.12593 0.04532 0.12732 0.04571 0.12847 C 0.04649 0.13033 0.04844 0.13333 0.04844 0.13357 C 0.04857 0.13449 0.05039 0.14005 0.04701 0.1382 C 0.0461 0.1375 0.04558 0.13588 0.04505 0.13449 C 0.04453 0.13333 0.04414 0.13195 0.04362 0.13079 C 0.04232 0.12755 0.04076 0.12454 0.03959 0.12107 C 0.03867 0.11875 0.03763 0.11644 0.03685 0.11389 C 0.03607 0.11158 0.03555 0.1088 0.03477 0.10671 C 0.03399 0.1044 0.03295 0.10278 0.03203 0.10046 C 0.03125 0.09861 0.03073 0.09653 0.03008 0.09445 C 0.02943 0.09283 0.02865 0.0912 0.028 0.08958 C 0.02748 0.08843 0.02709 0.08727 0.02657 0.08611 C 0.02539 0.0794 0.0267 0.08542 0.02461 0.0787 C 0.02409 0.07708 0.02383 0.07523 0.02318 0.07384 C 0.0224 0.07199 0.02123 0.07083 0.02045 0.06898 C 0.01966 0.06713 0.01927 0.06482 0.01849 0.06296 C 0.01771 0.06111 0.01654 0.05995 0.01576 0.0581 C 0.01055 0.04745 0.01758 0.06042 0.01302 0.05208 C 0.01133 0.04329 0.0138 0.05417 0.00821 0.0412 C 0.00677 0.0375 0.00599 0.03542 0.00417 0.03264 C 0.00352 0.03171 0.00274 0.03125 0.00209 0.03033 C 0.0013 0.02917 0.00078 0.02778 -2.5E-6 0.02662 C -0.00052 0.0257 -0.0013 0.025 -0.00195 0.02431 L -0.00468 0.01945 " pathEditMode="relative" rAng="0" ptsTypes="AAAAAAAAAAAAAAAAAAAAAAAAAAAAAAAAAAAAAAAAAAAAAAAAAAAAAAAAAAAAAAAAAAAAAAAAAAAAAA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 animBg="1"/>
      <p:bldP spid="75" grpId="0" animBg="1"/>
      <p:bldP spid="9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Feed-forward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595" y="2556420"/>
            <a:ext cx="2879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Feed-forward </a:t>
            </a:r>
            <a:r>
              <a:rPr lang="ko-KR" altLang="en-US" sz="1600" b="1" dirty="0" smtClean="0"/>
              <a:t>네트워크 과정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0" y="1512916"/>
            <a:ext cx="2750592" cy="5120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6595" y="2979604"/>
            <a:ext cx="79688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300" b="1" dirty="0">
                <a:latin typeface="Arial" panose="020B0604020202020204" pitchFamily="34" charset="0"/>
              </a:rPr>
              <a:t>입력</a:t>
            </a:r>
            <a:r>
              <a:rPr lang="ko-KR" altLang="ko-KR" sz="1300" dirty="0">
                <a:latin typeface="Arial" panose="020B0604020202020204" pitchFamily="34" charset="0"/>
              </a:rPr>
              <a:t>: </a:t>
            </a:r>
            <a:r>
              <a:rPr lang="ko-KR" altLang="ko-KR" sz="1300" dirty="0" smtClean="0">
                <a:latin typeface="Arial" panose="020B0604020202020204" pitchFamily="34" charset="0"/>
              </a:rPr>
              <a:t>각 </a:t>
            </a:r>
            <a:r>
              <a:rPr lang="ko-KR" altLang="ko-KR" sz="1300" dirty="0" err="1">
                <a:latin typeface="Arial" panose="020B0604020202020204" pitchFamily="34" charset="0"/>
              </a:rPr>
              <a:t>어텐션</a:t>
            </a:r>
            <a:r>
              <a:rPr lang="ko-KR" altLang="ko-KR" sz="1300" dirty="0">
                <a:latin typeface="Arial" panose="020B0604020202020204" pitchFamily="34" charset="0"/>
              </a:rPr>
              <a:t>(</a:t>
            </a:r>
            <a:r>
              <a:rPr lang="ko-KR" altLang="ko-KR" sz="1300" dirty="0" err="1">
                <a:latin typeface="Arial" panose="020B0604020202020204" pitchFamily="34" charset="0"/>
              </a:rPr>
              <a:t>attention</a:t>
            </a:r>
            <a:r>
              <a:rPr lang="ko-KR" altLang="ko-KR" sz="1300" dirty="0">
                <a:latin typeface="Arial" panose="020B0604020202020204" pitchFamily="34" charset="0"/>
              </a:rPr>
              <a:t>) 메커니즘 이후에 적용되며, </a:t>
            </a:r>
            <a:r>
              <a:rPr lang="ko-KR" altLang="ko-KR" sz="1300" dirty="0" err="1">
                <a:latin typeface="Arial" panose="020B0604020202020204" pitchFamily="34" charset="0"/>
              </a:rPr>
              <a:t>어텐션</a:t>
            </a:r>
            <a:r>
              <a:rPr lang="ko-KR" altLang="ko-KR" sz="1300" dirty="0">
                <a:latin typeface="Arial" panose="020B0604020202020204" pitchFamily="34" charset="0"/>
              </a:rPr>
              <a:t> 결과를 입력으로 </a:t>
            </a:r>
            <a:r>
              <a:rPr lang="ko-KR" altLang="ko-KR" sz="1300" dirty="0" smtClean="0">
                <a:latin typeface="Arial" panose="020B0604020202020204" pitchFamily="34" charset="0"/>
              </a:rPr>
              <a:t>받</a:t>
            </a:r>
            <a:r>
              <a:rPr lang="ko-KR" altLang="en-US" sz="1300" dirty="0" smtClean="0">
                <a:latin typeface="Arial" panose="020B0604020202020204" pitchFamily="34" charset="0"/>
              </a:rPr>
              <a:t>음</a:t>
            </a:r>
            <a:r>
              <a:rPr lang="en-US" altLang="ko-KR" sz="1300" dirty="0" smtClean="0">
                <a:latin typeface="Arial" panose="020B0604020202020204" pitchFamily="34" charset="0"/>
              </a:rPr>
              <a:t>.</a:t>
            </a:r>
            <a:endParaRPr lang="ko-KR" altLang="ko-KR" sz="13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300" b="1" dirty="0">
                <a:latin typeface="Arial" panose="020B0604020202020204" pitchFamily="34" charset="0"/>
              </a:rPr>
              <a:t>첫 번째 선형 변환 (</a:t>
            </a:r>
            <a:r>
              <a:rPr lang="ko-KR" altLang="ko-KR" sz="1300" b="1" dirty="0" err="1">
                <a:latin typeface="Arial" panose="020B0604020202020204" pitchFamily="34" charset="0"/>
              </a:rPr>
              <a:t>Fully</a:t>
            </a:r>
            <a:r>
              <a:rPr lang="ko-KR" altLang="ko-KR" sz="1300" b="1" dirty="0">
                <a:latin typeface="Arial" panose="020B0604020202020204" pitchFamily="34" charset="0"/>
              </a:rPr>
              <a:t> </a:t>
            </a:r>
            <a:r>
              <a:rPr lang="ko-KR" altLang="ko-KR" sz="1300" b="1" dirty="0" err="1">
                <a:latin typeface="Arial" panose="020B0604020202020204" pitchFamily="34" charset="0"/>
              </a:rPr>
              <a:t>Connected</a:t>
            </a:r>
            <a:r>
              <a:rPr lang="ko-KR" altLang="ko-KR" sz="1300" b="1" dirty="0">
                <a:latin typeface="Arial" panose="020B0604020202020204" pitchFamily="34" charset="0"/>
              </a:rPr>
              <a:t> </a:t>
            </a:r>
            <a:r>
              <a:rPr lang="ko-KR" altLang="ko-KR" sz="1300" b="1" dirty="0" err="1">
                <a:latin typeface="Arial" panose="020B0604020202020204" pitchFamily="34" charset="0"/>
              </a:rPr>
              <a:t>Layer</a:t>
            </a:r>
            <a:r>
              <a:rPr lang="ko-KR" altLang="ko-KR" sz="1300" b="1" dirty="0">
                <a:latin typeface="Arial" panose="020B0604020202020204" pitchFamily="34" charset="0"/>
              </a:rPr>
              <a:t>)</a:t>
            </a:r>
            <a:r>
              <a:rPr lang="ko-KR" altLang="ko-KR" sz="1300" dirty="0">
                <a:latin typeface="Arial" panose="020B0604020202020204" pitchFamily="34" charset="0"/>
              </a:rPr>
              <a:t>: 입력 벡터에 대해 고차원 공간에서의 선형 변환이 </a:t>
            </a:r>
            <a:r>
              <a:rPr lang="ko-KR" altLang="ko-KR" sz="1300" dirty="0" smtClean="0">
                <a:latin typeface="Arial" panose="020B0604020202020204" pitchFamily="34" charset="0"/>
              </a:rPr>
              <a:t>이루어</a:t>
            </a:r>
            <a:r>
              <a:rPr lang="ko-KR" altLang="en-US" sz="1300" dirty="0" smtClean="0">
                <a:latin typeface="Arial" panose="020B0604020202020204" pitchFamily="34" charset="0"/>
              </a:rPr>
              <a:t>짐</a:t>
            </a:r>
            <a:r>
              <a:rPr lang="en-US" altLang="ko-KR" sz="13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300" dirty="0" smtClean="0">
                <a:latin typeface="Arial" panose="020B0604020202020204" pitchFamily="34" charset="0"/>
              </a:rPr>
              <a:t>입력 </a:t>
            </a:r>
            <a:r>
              <a:rPr lang="ko-KR" altLang="ko-KR" sz="1300" dirty="0">
                <a:latin typeface="Arial" panose="020B0604020202020204" pitchFamily="34" charset="0"/>
              </a:rPr>
              <a:t>벡터를 곱하고 더하는 방식으로 차원을 </a:t>
            </a:r>
            <a:r>
              <a:rPr lang="ko-KR" altLang="ko-KR" sz="1300" dirty="0" smtClean="0">
                <a:latin typeface="Arial" panose="020B0604020202020204" pitchFamily="34" charset="0"/>
              </a:rPr>
              <a:t>확장</a:t>
            </a:r>
            <a:r>
              <a:rPr lang="ko-KR" altLang="en-US" sz="1300" dirty="0" smtClean="0">
                <a:latin typeface="Arial" panose="020B0604020202020204" pitchFamily="34" charset="0"/>
              </a:rPr>
              <a:t>함</a:t>
            </a:r>
            <a:r>
              <a:rPr lang="ko-KR" altLang="ko-KR" sz="1300" dirty="0" smtClean="0">
                <a:latin typeface="Arial" panose="020B0604020202020204" pitchFamily="34" charset="0"/>
              </a:rPr>
              <a:t>.</a:t>
            </a:r>
            <a:endParaRPr lang="en-US" altLang="ko-KR" sz="1300" dirty="0" smtClean="0">
              <a:latin typeface="Arial" panose="020B0604020202020204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300" b="1" dirty="0">
                <a:latin typeface="Arial" panose="020B0604020202020204" pitchFamily="34" charset="0"/>
              </a:rPr>
              <a:t>비선형 활성화 함수</a:t>
            </a:r>
            <a:r>
              <a:rPr lang="ko-KR" altLang="ko-KR" sz="1300" dirty="0">
                <a:latin typeface="Arial" panose="020B0604020202020204" pitchFamily="34" charset="0"/>
              </a:rPr>
              <a:t>: 주로 </a:t>
            </a:r>
            <a:r>
              <a:rPr lang="ko-KR" altLang="ko-KR" sz="1300" dirty="0" err="1">
                <a:latin typeface="Arial" panose="020B0604020202020204" pitchFamily="34" charset="0"/>
              </a:rPr>
              <a:t>ReLU</a:t>
            </a:r>
            <a:r>
              <a:rPr lang="ko-KR" altLang="ko-KR" sz="1300" dirty="0">
                <a:latin typeface="Arial" panose="020B0604020202020204" pitchFamily="34" charset="0"/>
              </a:rPr>
              <a:t>(</a:t>
            </a:r>
            <a:r>
              <a:rPr lang="ko-KR" altLang="ko-KR" sz="1300" dirty="0" err="1">
                <a:latin typeface="Arial" panose="020B0604020202020204" pitchFamily="34" charset="0"/>
              </a:rPr>
              <a:t>Rectified</a:t>
            </a:r>
            <a:r>
              <a:rPr lang="ko-KR" altLang="ko-KR" sz="1300" dirty="0">
                <a:latin typeface="Arial" panose="020B0604020202020204" pitchFamily="34" charset="0"/>
              </a:rPr>
              <a:t> </a:t>
            </a:r>
            <a:r>
              <a:rPr lang="ko-KR" altLang="ko-KR" sz="1300" dirty="0" err="1">
                <a:latin typeface="Arial" panose="020B0604020202020204" pitchFamily="34" charset="0"/>
              </a:rPr>
              <a:t>Linear</a:t>
            </a:r>
            <a:r>
              <a:rPr lang="ko-KR" altLang="ko-KR" sz="1300" dirty="0">
                <a:latin typeface="Arial" panose="020B0604020202020204" pitchFamily="34" charset="0"/>
              </a:rPr>
              <a:t> </a:t>
            </a:r>
            <a:r>
              <a:rPr lang="ko-KR" altLang="ko-KR" sz="1300" dirty="0" err="1">
                <a:latin typeface="Arial" panose="020B0604020202020204" pitchFamily="34" charset="0"/>
              </a:rPr>
              <a:t>Unit</a:t>
            </a:r>
            <a:r>
              <a:rPr lang="ko-KR" altLang="ko-KR" sz="1300" dirty="0">
                <a:latin typeface="Arial" panose="020B0604020202020204" pitchFamily="34" charset="0"/>
              </a:rPr>
              <a:t>) 같은 비선형 활성화 함수가 적용</a:t>
            </a:r>
            <a:r>
              <a:rPr lang="ko-KR" altLang="en-US" sz="1300" dirty="0">
                <a:latin typeface="Arial" panose="020B0604020202020204" pitchFamily="34" charset="0"/>
              </a:rPr>
              <a:t>됨</a:t>
            </a:r>
            <a:r>
              <a:rPr lang="ko-KR" altLang="ko-KR" sz="1300" dirty="0">
                <a:latin typeface="Arial" panose="020B0604020202020204" pitchFamily="34" charset="0"/>
              </a:rPr>
              <a:t>. </a:t>
            </a:r>
            <a:endParaRPr lang="en-US" altLang="ko-KR" sz="1300" dirty="0">
              <a:latin typeface="Arial" panose="020B0604020202020204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300" b="1" dirty="0" smtClean="0">
                <a:latin typeface="Arial" panose="020B0604020202020204" pitchFamily="34" charset="0"/>
              </a:rPr>
              <a:t>두 </a:t>
            </a:r>
            <a:r>
              <a:rPr lang="ko-KR" altLang="ko-KR" sz="1300" b="1" dirty="0">
                <a:latin typeface="Arial" panose="020B0604020202020204" pitchFamily="34" charset="0"/>
              </a:rPr>
              <a:t>번째 선형 변환</a:t>
            </a:r>
            <a:r>
              <a:rPr lang="ko-KR" altLang="ko-KR" sz="1300" dirty="0">
                <a:latin typeface="Arial" panose="020B0604020202020204" pitchFamily="34" charset="0"/>
              </a:rPr>
              <a:t>: 첫 번째 레이어에서 확장된 차원을 다시 원래 차원으로 축소하는 역할을 </a:t>
            </a:r>
            <a:r>
              <a:rPr lang="ko-KR" altLang="en-US" sz="1300" dirty="0">
                <a:latin typeface="Arial" panose="020B0604020202020204" pitchFamily="34" charset="0"/>
              </a:rPr>
              <a:t>함</a:t>
            </a:r>
            <a:r>
              <a:rPr lang="ko-KR" altLang="ko-KR" sz="1300" dirty="0" smtClean="0">
                <a:latin typeface="Arial" panose="020B0604020202020204" pitchFamily="34" charset="0"/>
              </a:rPr>
              <a:t>.</a:t>
            </a:r>
            <a:endParaRPr lang="en-US" altLang="ko-KR" sz="1300" b="1" dirty="0">
              <a:latin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롯데관광::명품여행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3" b="-1"/>
          <a:stretch/>
        </p:blipFill>
        <p:spPr bwMode="auto">
          <a:xfrm>
            <a:off x="0" y="0"/>
            <a:ext cx="12210640" cy="713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1567543"/>
            <a:ext cx="12210640" cy="4021493"/>
            <a:chOff x="0" y="1567543"/>
            <a:chExt cx="12210640" cy="4021493"/>
          </a:xfrm>
        </p:grpSpPr>
        <p:sp>
          <p:nvSpPr>
            <p:cNvPr id="4" name="직사각형 3"/>
            <p:cNvSpPr/>
            <p:nvPr/>
          </p:nvSpPr>
          <p:spPr>
            <a:xfrm>
              <a:off x="0" y="1567543"/>
              <a:ext cx="12210640" cy="4021493"/>
            </a:xfrm>
            <a:prstGeom prst="rect">
              <a:avLst/>
            </a:prstGeom>
            <a:solidFill>
              <a:srgbClr val="0525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18107" y="2402386"/>
              <a:ext cx="1684745" cy="1684745"/>
              <a:chOff x="982932" y="2467557"/>
              <a:chExt cx="1684745" cy="1684745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982932" y="2467557"/>
                <a:ext cx="1684745" cy="1684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28523" y="2848264"/>
                <a:ext cx="9935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052569"/>
                    </a:solidFill>
                  </a:rPr>
                  <a:t>01</a:t>
                </a:r>
                <a:endParaRPr lang="en-US" altLang="ko-KR" b="1" dirty="0">
                  <a:solidFill>
                    <a:srgbClr val="052569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409277" y="2286000"/>
              <a:ext cx="35126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ONE .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373042" y="2286000"/>
              <a:ext cx="6388" cy="29343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409277" y="3215016"/>
              <a:ext cx="31117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</a:rPr>
                <a:t>배경 및 목표</a:t>
              </a:r>
            </a:p>
          </p:txBody>
        </p:sp>
      </p:grpSp>
      <p:sp>
        <p:nvSpPr>
          <p:cNvPr id="12" name="타원 11"/>
          <p:cNvSpPr/>
          <p:nvPr/>
        </p:nvSpPr>
        <p:spPr>
          <a:xfrm>
            <a:off x="11508961" y="6205450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6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Masked </a:t>
            </a:r>
            <a:r>
              <a:rPr lang="en-US" altLang="ko-KR" sz="3600" b="1" dirty="0" err="1">
                <a:solidFill>
                  <a:schemeClr val="bg1"/>
                </a:solidFill>
              </a:rPr>
              <a:t>Multihead</a:t>
            </a:r>
            <a:r>
              <a:rPr lang="en-US" altLang="ko-KR" sz="3600" b="1" dirty="0">
                <a:solidFill>
                  <a:schemeClr val="bg1"/>
                </a:solidFill>
              </a:rPr>
              <a:t> Attention</a:t>
            </a:r>
          </a:p>
        </p:txBody>
      </p:sp>
      <p:pic>
        <p:nvPicPr>
          <p:cNvPr id="11266" name="Picture 2" descr="https://lh7-rt.googleusercontent.com/slidesz/AGV_vUfR6lWCjc7K7IBuxzHTYqaSVLt5zJZV1o5zVd3TisNrFD5Z9fS2nO0F5vLsjwv9pmkw2sK0gWiqx7z_Uk9cnv2t3ecBe1YqUZYeG57xJ7moItmXazMmhvea0S2FtF4enS-4hJ1O7EuW3eFKD3Zkn2cJ5fERhfTc=nw?key=g5xLEmd68Xj5VUKtcPd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/>
          <a:stretch/>
        </p:blipFill>
        <p:spPr bwMode="auto">
          <a:xfrm>
            <a:off x="5509221" y="2269374"/>
            <a:ext cx="5635391" cy="21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38225" y="5533607"/>
            <a:ext cx="10306387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디코더에서</a:t>
            </a:r>
            <a:r>
              <a:rPr lang="ko-KR" altLang="en-US" sz="1400" dirty="0"/>
              <a:t> 사용되며</a:t>
            </a:r>
            <a:r>
              <a:rPr lang="en-US" altLang="ko-KR" sz="1400" dirty="0"/>
              <a:t>, </a:t>
            </a:r>
            <a:r>
              <a:rPr lang="ko-KR" altLang="en-US" sz="1400" b="1" dirty="0"/>
              <a:t>미래 단어를 참조하지 못하도록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마스킹을</a:t>
            </a:r>
            <a:r>
              <a:rPr lang="ko-KR" altLang="en-US" sz="1400" dirty="0"/>
              <a:t> 적용함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마스크된</a:t>
            </a:r>
            <a:r>
              <a:rPr lang="ko-KR" altLang="en-US" sz="1400" dirty="0"/>
              <a:t> 부분은 큰 음수 값을 더해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</a:t>
            </a:r>
            <a:r>
              <a:rPr lang="ko-KR" altLang="en-US" sz="1400" dirty="0"/>
              <a:t>결과가 </a:t>
            </a:r>
            <a:r>
              <a:rPr lang="en-US" altLang="ko-KR" sz="1400" dirty="0"/>
              <a:t>0</a:t>
            </a:r>
            <a:r>
              <a:rPr lang="ko-KR" altLang="en-US" sz="1400" dirty="0"/>
              <a:t>에 가까워지도록 함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26" t="35808" b="1170"/>
          <a:stretch/>
        </p:blipFill>
        <p:spPr>
          <a:xfrm>
            <a:off x="2236124" y="1720734"/>
            <a:ext cx="2019474" cy="37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Residual Block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38837"/>
              </p:ext>
            </p:extLst>
          </p:nvPr>
        </p:nvGraphicFramePr>
        <p:xfrm>
          <a:off x="6037482" y="2877220"/>
          <a:ext cx="5858030" cy="24384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89092">
                  <a:extLst>
                    <a:ext uri="{9D8B030D-6E8A-4147-A177-3AD203B41FA5}">
                      <a16:colId xmlns:a16="http://schemas.microsoft.com/office/drawing/2014/main" val="2829601052"/>
                    </a:ext>
                  </a:extLst>
                </a:gridCol>
                <a:gridCol w="2034469">
                  <a:extLst>
                    <a:ext uri="{9D8B030D-6E8A-4147-A177-3AD203B41FA5}">
                      <a16:colId xmlns:a16="http://schemas.microsoft.com/office/drawing/2014/main" val="3275653501"/>
                    </a:ext>
                  </a:extLst>
                </a:gridCol>
                <a:gridCol w="2034469">
                  <a:extLst>
                    <a:ext uri="{9D8B030D-6E8A-4147-A177-3AD203B41FA5}">
                      <a16:colId xmlns:a16="http://schemas.microsoft.com/office/drawing/2014/main" val="4175501193"/>
                    </a:ext>
                  </a:extLst>
                </a:gridCol>
              </a:tblGrid>
              <a:tr h="218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구분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Regular Block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Residual Block</a:t>
                      </a:r>
                      <a:endParaRPr lang="ko-KR" altLang="en-US" sz="13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159712"/>
                  </a:ext>
                </a:extLst>
              </a:tr>
              <a:tr h="218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구조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단순한 순차적 레이어 </a:t>
                      </a:r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가중치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활성화 함수 통과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입력을 레이어에 통과시키고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입력을 출력에 더하는 </a:t>
                      </a:r>
                      <a:r>
                        <a:rPr lang="ko-KR" altLang="en-US" sz="1300" dirty="0" err="1" smtClean="0"/>
                        <a:t>잔차</a:t>
                      </a:r>
                      <a:r>
                        <a:rPr lang="ko-KR" altLang="en-US" sz="1300" dirty="0" smtClean="0"/>
                        <a:t> 연결 포함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59003"/>
                  </a:ext>
                </a:extLst>
              </a:tr>
              <a:tr h="218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출력 계산식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𝑓</a:t>
                      </a:r>
                      <a:r>
                        <a:rPr lang="en-US" altLang="ko-KR" sz="1300" dirty="0" smtClean="0"/>
                        <a:t>(x)=</a:t>
                      </a:r>
                      <a:r>
                        <a:rPr lang="ko-KR" altLang="en-US" sz="1300" dirty="0" smtClean="0"/>
                        <a:t>𝑔</a:t>
                      </a:r>
                      <a:r>
                        <a:rPr lang="en-US" altLang="ko-KR" sz="1300" dirty="0" smtClean="0"/>
                        <a:t>(x)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𝑓</a:t>
                      </a:r>
                      <a:r>
                        <a:rPr lang="en-US" altLang="ko-KR" sz="1300" dirty="0" smtClean="0"/>
                        <a:t>(x)=</a:t>
                      </a:r>
                      <a:r>
                        <a:rPr lang="ko-KR" altLang="en-US" sz="1300" dirty="0" smtClean="0"/>
                        <a:t>𝑔</a:t>
                      </a:r>
                      <a:r>
                        <a:rPr lang="en-US" altLang="ko-KR" sz="1300" dirty="0" smtClean="0"/>
                        <a:t>(x)+</a:t>
                      </a:r>
                      <a:r>
                        <a:rPr lang="ko-KR" altLang="en-US" sz="1300" dirty="0" smtClean="0"/>
                        <a:t>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610799"/>
                  </a:ext>
                </a:extLst>
              </a:tr>
              <a:tr h="218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기울기 소실 문제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네트워크가 깊어질수록 기울기 소실 문제 발생 가능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잔차</a:t>
                      </a:r>
                      <a:r>
                        <a:rPr lang="ko-KR" altLang="en-US" sz="1300" dirty="0" smtClean="0"/>
                        <a:t> 연결 덕분에 기울기 소실 문제 완화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04708"/>
                  </a:ext>
                </a:extLst>
              </a:tr>
              <a:tr h="218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깊은 네트워크 학습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깊은 네트워크에서 성능 저하 가능성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매우 깊은 네트워크에서도 성능 유지 가능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911225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74758" y="2081495"/>
            <a:ext cx="5114925" cy="4029849"/>
            <a:chOff x="574758" y="2081495"/>
            <a:chExt cx="5114925" cy="4029849"/>
          </a:xfrm>
        </p:grpSpPr>
        <p:grpSp>
          <p:nvGrpSpPr>
            <p:cNvPr id="10" name="그룹 9"/>
            <p:cNvGrpSpPr/>
            <p:nvPr/>
          </p:nvGrpSpPr>
          <p:grpSpPr>
            <a:xfrm>
              <a:off x="574758" y="2081495"/>
              <a:ext cx="5114925" cy="4029849"/>
              <a:chOff x="990395" y="2084589"/>
              <a:chExt cx="5114925" cy="402984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0395" y="2084589"/>
                <a:ext cx="5114925" cy="375285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46167" y="5837439"/>
                <a:ext cx="1152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regular block</a:t>
                </a:r>
                <a:endParaRPr lang="ko-KR" altLang="en-US" sz="1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84567" y="5837438"/>
                <a:ext cx="1203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residual </a:t>
                </a:r>
                <a:r>
                  <a:rPr lang="en-US" altLang="ko-KR" sz="1200" b="1" dirty="0"/>
                  <a:t>block</a:t>
                </a:r>
                <a:endParaRPr lang="ko-KR" altLang="en-US" sz="1200" b="1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088" y="3374967"/>
              <a:ext cx="269482" cy="21708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623" y="2877220"/>
              <a:ext cx="694947" cy="22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7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57"/>
            <a:ext cx="12192000" cy="819225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1567543"/>
            <a:ext cx="12210640" cy="4021493"/>
            <a:chOff x="0" y="1567543"/>
            <a:chExt cx="12210640" cy="4021493"/>
          </a:xfrm>
        </p:grpSpPr>
        <p:sp>
          <p:nvSpPr>
            <p:cNvPr id="14" name="직사각형 13"/>
            <p:cNvSpPr/>
            <p:nvPr/>
          </p:nvSpPr>
          <p:spPr>
            <a:xfrm>
              <a:off x="0" y="1567543"/>
              <a:ext cx="12210640" cy="4021493"/>
            </a:xfrm>
            <a:prstGeom prst="rect">
              <a:avLst/>
            </a:prstGeom>
            <a:solidFill>
              <a:srgbClr val="0525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018107" y="2402386"/>
              <a:ext cx="1684745" cy="1684745"/>
              <a:chOff x="982932" y="2467557"/>
              <a:chExt cx="1684745" cy="168474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82932" y="2467557"/>
                <a:ext cx="1684745" cy="1684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28523" y="2848264"/>
                <a:ext cx="9935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052569"/>
                    </a:solidFill>
                  </a:rPr>
                  <a:t>04</a:t>
                </a:r>
                <a:endParaRPr lang="en-US" altLang="ko-KR" b="1" dirty="0">
                  <a:solidFill>
                    <a:srgbClr val="052569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409277" y="2286000"/>
              <a:ext cx="38348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FOUR .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373042" y="2286000"/>
              <a:ext cx="6388" cy="29343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09277" y="3244758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</a:rPr>
                <a:t>결과</a:t>
              </a:r>
            </a:p>
          </p:txBody>
        </p:sp>
      </p:grpSp>
      <p:sp>
        <p:nvSpPr>
          <p:cNvPr id="21" name="타원 20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결과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</a:rPr>
              <a:t>특정 지역 언급 </a:t>
            </a:r>
            <a:r>
              <a:rPr lang="en-US" altLang="ko-KR" sz="3600" b="1" dirty="0">
                <a:solidFill>
                  <a:schemeClr val="bg1"/>
                </a:solidFill>
              </a:rPr>
              <a:t>x 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3366" y="1469989"/>
            <a:ext cx="10002561" cy="5388011"/>
            <a:chOff x="1053366" y="1469989"/>
            <a:chExt cx="10002561" cy="53880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366" y="1469989"/>
              <a:ext cx="10002561" cy="53880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842" y="2576945"/>
              <a:ext cx="4842077" cy="294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2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결과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</a:rPr>
              <a:t>특정 지역 언급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x,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축제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x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2000" y="1400173"/>
            <a:ext cx="10368742" cy="5382457"/>
            <a:chOff x="762000" y="1400173"/>
            <a:chExt cx="10368742" cy="538245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1400173"/>
              <a:ext cx="10368742" cy="538245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916" y="2468878"/>
              <a:ext cx="5105259" cy="3226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1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결과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</a:rPr>
              <a:t>특정 지역 언급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98087" y="1475712"/>
            <a:ext cx="8858831" cy="5382288"/>
            <a:chOff x="1814712" y="1402731"/>
            <a:chExt cx="8858831" cy="53822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712" y="1402731"/>
              <a:ext cx="8858831" cy="538228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127375" y="6172198"/>
              <a:ext cx="1521229" cy="511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시연 영상</a:t>
            </a:r>
            <a:r>
              <a:rPr lang="en-US" altLang="ko-KR" sz="3600" b="1" dirty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국내 여행지 추천 프로젝트_푸바오팀_안준영_동영상시연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3174" y="1523086"/>
            <a:ext cx="9484291" cy="533491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6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시연 영상</a:t>
            </a:r>
            <a:r>
              <a:rPr lang="en-US" altLang="ko-KR" sz="3600" b="1" dirty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랭체인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0160" y="1402731"/>
            <a:ext cx="9601200" cy="540067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결과 </a:t>
            </a:r>
            <a:r>
              <a:rPr lang="en-US" altLang="ko-KR" sz="3600" b="1" dirty="0">
                <a:solidFill>
                  <a:schemeClr val="bg1"/>
                </a:solidFill>
              </a:rPr>
              <a:t>– GPT</a:t>
            </a:r>
            <a:r>
              <a:rPr lang="ko-KR" altLang="en-US" sz="3600" b="1" dirty="0">
                <a:solidFill>
                  <a:schemeClr val="bg1"/>
                </a:solidFill>
              </a:rPr>
              <a:t>모델과 </a:t>
            </a:r>
            <a:r>
              <a:rPr lang="ko-KR" altLang="en-US" sz="3600" b="1" dirty="0" err="1">
                <a:solidFill>
                  <a:schemeClr val="bg1"/>
                </a:solidFill>
              </a:rPr>
              <a:t>성능비교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12420" y="1480100"/>
            <a:ext cx="8657955" cy="5377900"/>
            <a:chOff x="-648394" y="-221164"/>
            <a:chExt cx="8657955" cy="53779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48394" y="-221164"/>
              <a:ext cx="8657955" cy="53779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708371" y="4505498"/>
              <a:ext cx="1296785" cy="5735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0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결과 </a:t>
            </a:r>
            <a:r>
              <a:rPr lang="en-US" altLang="ko-KR" sz="3600" b="1" dirty="0">
                <a:solidFill>
                  <a:schemeClr val="bg1"/>
                </a:solidFill>
              </a:rPr>
              <a:t>– GPT</a:t>
            </a:r>
            <a:r>
              <a:rPr lang="ko-KR" altLang="en-US" sz="3600" b="1" dirty="0">
                <a:solidFill>
                  <a:schemeClr val="bg1"/>
                </a:solidFill>
              </a:rPr>
              <a:t>모델과 </a:t>
            </a:r>
            <a:r>
              <a:rPr lang="ko-KR" altLang="en-US" sz="3600" b="1" dirty="0" err="1">
                <a:solidFill>
                  <a:schemeClr val="bg1"/>
                </a:solidFill>
              </a:rPr>
              <a:t>성능비교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20955" y="1402730"/>
            <a:ext cx="10050856" cy="5388772"/>
            <a:chOff x="1320955" y="1402730"/>
            <a:chExt cx="10050856" cy="5388772"/>
          </a:xfrm>
        </p:grpSpPr>
        <p:grpSp>
          <p:nvGrpSpPr>
            <p:cNvPr id="6" name="그룹 5"/>
            <p:cNvGrpSpPr/>
            <p:nvPr/>
          </p:nvGrpSpPr>
          <p:grpSpPr>
            <a:xfrm>
              <a:off x="1320955" y="1469233"/>
              <a:ext cx="10050856" cy="5322269"/>
              <a:chOff x="-1499831" y="629647"/>
              <a:chExt cx="10303010" cy="566277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/>
              <a:srcRect l="-311" t="5182" r="2707" b="-552"/>
              <a:stretch/>
            </p:blipFill>
            <p:spPr>
              <a:xfrm>
                <a:off x="-1499831" y="629647"/>
                <a:ext cx="10303010" cy="566277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6773333" y="5494867"/>
                <a:ext cx="1964267" cy="3217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650" y="1402730"/>
              <a:ext cx="4093552" cy="237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7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 주제 선정 배경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297427" y="5141514"/>
            <a:ext cx="3660799" cy="461665"/>
            <a:chOff x="631917" y="4695896"/>
            <a:chExt cx="3660799" cy="461665"/>
          </a:xfrm>
        </p:grpSpPr>
        <p:sp>
          <p:nvSpPr>
            <p:cNvPr id="9" name="오른쪽 화살표 8"/>
            <p:cNvSpPr/>
            <p:nvPr/>
          </p:nvSpPr>
          <p:spPr>
            <a:xfrm>
              <a:off x="631917" y="4842999"/>
              <a:ext cx="804333" cy="167461"/>
            </a:xfrm>
            <a:prstGeom prst="rightArrow">
              <a:avLst/>
            </a:prstGeom>
            <a:solidFill>
              <a:srgbClr val="052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26602" y="4695896"/>
              <a:ext cx="2666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국내 여행지 추천 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75790" y="1745831"/>
            <a:ext cx="6086475" cy="4378955"/>
            <a:chOff x="5220228" y="678391"/>
            <a:chExt cx="6086475" cy="43789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228" y="678391"/>
              <a:ext cx="6086475" cy="42481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72309" y="4795736"/>
              <a:ext cx="1534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출처</a:t>
              </a:r>
              <a:r>
                <a:rPr lang="en-US" altLang="ko-KR" sz="1100" dirty="0"/>
                <a:t>: </a:t>
              </a:r>
              <a:r>
                <a:rPr lang="ko-KR" altLang="en-US" sz="1100" dirty="0" err="1"/>
                <a:t>컨슈머인사이트</a:t>
              </a:r>
              <a:endParaRPr lang="ko-KR" altLang="en-US" sz="1100" dirty="0"/>
            </a:p>
          </p:txBody>
        </p:sp>
      </p:grpSp>
      <p:sp>
        <p:nvSpPr>
          <p:cNvPr id="11" name="타원 10"/>
          <p:cNvSpPr/>
          <p:nvPr/>
        </p:nvSpPr>
        <p:spPr>
          <a:xfrm>
            <a:off x="2979147" y="2850768"/>
            <a:ext cx="581891" cy="57518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979445" y="2678972"/>
            <a:ext cx="581891" cy="57518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041657" y="2767091"/>
            <a:ext cx="47879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- </a:t>
            </a:r>
            <a:r>
              <a:rPr lang="ko-KR" altLang="en-US" dirty="0"/>
              <a:t>코로나 </a:t>
            </a:r>
            <a:r>
              <a:rPr lang="en-US" altLang="ko-KR" dirty="0"/>
              <a:t>2</a:t>
            </a:r>
            <a:r>
              <a:rPr lang="ko-KR" altLang="en-US" dirty="0" err="1"/>
              <a:t>년차인</a:t>
            </a:r>
            <a:r>
              <a:rPr lang="ko-KR" altLang="en-US" dirty="0"/>
              <a:t> </a:t>
            </a:r>
            <a:r>
              <a:rPr lang="ko-KR" altLang="en-US" b="1" u="sng" dirty="0"/>
              <a:t>’</a:t>
            </a:r>
            <a:r>
              <a:rPr lang="en-US" altLang="ko-KR" b="1" u="sng" dirty="0"/>
              <a:t>21</a:t>
            </a:r>
            <a:r>
              <a:rPr lang="ko-KR" altLang="en-US" b="1" u="sng" dirty="0"/>
              <a:t>년의 여행계획률은 </a:t>
            </a:r>
            <a:r>
              <a:rPr lang="ko-KR" altLang="en-US" b="1" u="sng" dirty="0" smtClean="0"/>
              <a:t>코로나 </a:t>
            </a:r>
            <a:r>
              <a:rPr lang="ko-KR" altLang="en-US" b="1" u="sng" dirty="0"/>
              <a:t>전 수준을 넘었고</a:t>
            </a:r>
            <a:r>
              <a:rPr lang="en-US" altLang="ko-KR" b="1" u="sng" dirty="0"/>
              <a:t>, ’22</a:t>
            </a:r>
            <a:r>
              <a:rPr lang="ko-KR" altLang="en-US" b="1" u="sng" dirty="0"/>
              <a:t>년에는 신기록을 </a:t>
            </a:r>
            <a:r>
              <a:rPr lang="ko-KR" altLang="en-US" dirty="0"/>
              <a:t>세우며 피크에 달함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- ’23</a:t>
            </a:r>
            <a:r>
              <a:rPr lang="ko-KR" altLang="en-US" dirty="0"/>
              <a:t>년에는 다소 감소했으나 여행경험률은 </a:t>
            </a:r>
            <a:r>
              <a:rPr lang="en-US" altLang="ko-KR" dirty="0"/>
              <a:t>3</a:t>
            </a:r>
            <a:r>
              <a:rPr lang="ko-KR" altLang="en-US" dirty="0" err="1"/>
              <a:t>년차인</a:t>
            </a:r>
            <a:r>
              <a:rPr lang="ko-KR" altLang="en-US" dirty="0"/>
              <a:t> ’</a:t>
            </a:r>
            <a:r>
              <a:rPr lang="en-US" altLang="ko-KR" dirty="0"/>
              <a:t>22</a:t>
            </a:r>
            <a:r>
              <a:rPr lang="ko-KR" altLang="en-US" dirty="0"/>
              <a:t>년에 ’</a:t>
            </a:r>
            <a:r>
              <a:rPr lang="en-US" altLang="ko-KR" dirty="0"/>
              <a:t>19</a:t>
            </a:r>
            <a:r>
              <a:rPr lang="ko-KR" altLang="en-US" dirty="0"/>
              <a:t>년 수준에 이르러 </a:t>
            </a:r>
            <a:r>
              <a:rPr lang="en-US" altLang="ko-KR" dirty="0"/>
              <a:t>TCI 100 </a:t>
            </a:r>
            <a:r>
              <a:rPr lang="ko-KR" altLang="en-US" dirty="0"/>
              <a:t>수준을 유지하고 있음</a:t>
            </a:r>
            <a:r>
              <a:rPr lang="en-US" altLang="ko-KR" dirty="0"/>
              <a:t>.</a:t>
            </a:r>
          </a:p>
        </p:txBody>
      </p:sp>
      <p:sp>
        <p:nvSpPr>
          <p:cNvPr id="13" name="타원 12"/>
          <p:cNvSpPr/>
          <p:nvPr/>
        </p:nvSpPr>
        <p:spPr>
          <a:xfrm>
            <a:off x="11528655" y="6162776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TIME TABLE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40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4" y="2073928"/>
            <a:ext cx="11571591" cy="39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8463036" y="323518"/>
            <a:ext cx="447700" cy="4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590571" y="1504710"/>
            <a:ext cx="656705" cy="656705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048207" y="547368"/>
            <a:ext cx="1467393" cy="14673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187247" y="1469031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156134" y="4854124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6245" y="4524966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28649" y="5818740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79359" y="0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55509" y="4518102"/>
            <a:ext cx="656705" cy="6567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66245" y="2454984"/>
            <a:ext cx="1073021" cy="1073021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60272" y="1160372"/>
            <a:ext cx="4154701" cy="41547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655509" y="1164664"/>
            <a:ext cx="819938" cy="819938"/>
          </a:xfrm>
          <a:prstGeom prst="ellipse">
            <a:avLst/>
          </a:prstGeom>
          <a:solidFill>
            <a:srgbClr val="052569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05110" y="2705725"/>
            <a:ext cx="5065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THANK YOU</a:t>
            </a:r>
          </a:p>
          <a:p>
            <a:pPr algn="ctr"/>
            <a:r>
              <a:rPr lang="en-US" altLang="ko-KR" sz="4400" b="1" dirty="0"/>
              <a:t>Q&amp;A</a:t>
            </a:r>
          </a:p>
        </p:txBody>
      </p:sp>
      <p:sp>
        <p:nvSpPr>
          <p:cNvPr id="18" name="타원 17"/>
          <p:cNvSpPr/>
          <p:nvPr/>
        </p:nvSpPr>
        <p:spPr>
          <a:xfrm>
            <a:off x="11517274" y="622264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369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0758" y="647160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54042" y="649403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50567" y="2413506"/>
            <a:ext cx="2585259" cy="4080528"/>
            <a:chOff x="1321723" y="1770610"/>
            <a:chExt cx="2842953" cy="4430683"/>
          </a:xfrm>
        </p:grpSpPr>
        <p:sp>
          <p:nvSpPr>
            <p:cNvPr id="3" name="직사각형 2"/>
            <p:cNvSpPr/>
            <p:nvPr/>
          </p:nvSpPr>
          <p:spPr>
            <a:xfrm>
              <a:off x="1321723" y="1770610"/>
              <a:ext cx="2842953" cy="4430683"/>
            </a:xfrm>
            <a:prstGeom prst="rect">
              <a:avLst/>
            </a:prstGeom>
            <a:solidFill>
              <a:srgbClr val="C4D7E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458882" y="1911927"/>
              <a:ext cx="2568633" cy="1820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사용자가 자유롭게 기재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625135" y="3894595"/>
              <a:ext cx="1118063" cy="24106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초기화</a:t>
              </a:r>
              <a:endParaRPr lang="ko-KR" altLang="en-US" b="1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816626" y="3894512"/>
              <a:ext cx="1118063" cy="24106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보내기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21640" y="2385185"/>
            <a:ext cx="5533506" cy="4085715"/>
            <a:chOff x="6005988" y="2496658"/>
            <a:chExt cx="5533506" cy="4085715"/>
          </a:xfrm>
        </p:grpSpPr>
        <p:sp>
          <p:nvSpPr>
            <p:cNvPr id="20" name="직사각형 19"/>
            <p:cNvSpPr/>
            <p:nvPr/>
          </p:nvSpPr>
          <p:spPr>
            <a:xfrm>
              <a:off x="6005988" y="2496658"/>
              <a:ext cx="5533506" cy="4085715"/>
            </a:xfrm>
            <a:prstGeom prst="rect">
              <a:avLst/>
            </a:prstGeom>
            <a:solidFill>
              <a:srgbClr val="C4D7E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30778" y="2812436"/>
              <a:ext cx="2432957" cy="3659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사용자가 입력한 내용을 토대로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가지의 관광지 추천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/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ko-KR" altLang="en-US" sz="1200" b="1" dirty="0">
                  <a:solidFill>
                    <a:schemeClr val="tx1"/>
                  </a:solidFill>
                </a:rPr>
                <a:t>해당 지역에 있는 축제 추천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8897432" y="2812437"/>
              <a:ext cx="2535835" cy="36591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지도와 함께 관광지 위치 표시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3482" y="1615731"/>
            <a:ext cx="9595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사용자의 입력에 따라 국내 여행지를 추천하는 모델 만들기</a:t>
            </a:r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랭체인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및 </a:t>
            </a:r>
            <a:r>
              <a:rPr lang="en-US" altLang="ko-KR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streamlit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을 이용한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챗봇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구현</a:t>
            </a:r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185" y="255198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11555146" y="6184723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1567543"/>
            <a:ext cx="12210640" cy="4021493"/>
            <a:chOff x="0" y="1567543"/>
            <a:chExt cx="12210640" cy="4021493"/>
          </a:xfrm>
        </p:grpSpPr>
        <p:sp>
          <p:nvSpPr>
            <p:cNvPr id="14" name="직사각형 13"/>
            <p:cNvSpPr/>
            <p:nvPr/>
          </p:nvSpPr>
          <p:spPr>
            <a:xfrm>
              <a:off x="0" y="1567543"/>
              <a:ext cx="12210640" cy="4021493"/>
            </a:xfrm>
            <a:prstGeom prst="rect">
              <a:avLst/>
            </a:prstGeom>
            <a:solidFill>
              <a:srgbClr val="0525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018107" y="2402386"/>
              <a:ext cx="1684745" cy="1684745"/>
              <a:chOff x="982932" y="2467557"/>
              <a:chExt cx="1684745" cy="168474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982932" y="2467557"/>
                <a:ext cx="1684745" cy="16847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28523" y="2848264"/>
                <a:ext cx="9935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052569"/>
                    </a:solidFill>
                  </a:rPr>
                  <a:t>02</a:t>
                </a:r>
                <a:endParaRPr lang="en-US" altLang="ko-KR" b="1" dirty="0">
                  <a:solidFill>
                    <a:srgbClr val="052569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409277" y="2286000"/>
              <a:ext cx="36671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PART TWO . 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373042" y="2286000"/>
              <a:ext cx="6388" cy="293439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09277" y="3215016"/>
              <a:ext cx="743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</a:rPr>
                <a:t>데이터 및 코드 설명</a:t>
              </a:r>
            </a:p>
          </p:txBody>
        </p:sp>
      </p:grpSp>
      <p:sp>
        <p:nvSpPr>
          <p:cNvPr id="21" name="타원 20"/>
          <p:cNvSpPr/>
          <p:nvPr/>
        </p:nvSpPr>
        <p:spPr>
          <a:xfrm>
            <a:off x="11544673" y="6218350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데이터 </a:t>
            </a:r>
            <a:r>
              <a:rPr lang="en-US" altLang="ko-KR" sz="3600" b="1" dirty="0">
                <a:solidFill>
                  <a:schemeClr val="bg1"/>
                </a:solidFill>
              </a:rPr>
              <a:t>– Tour API 4.0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517274" y="6197137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982182" y="2014140"/>
            <a:ext cx="1403420" cy="1403420"/>
            <a:chOff x="6425739" y="2003366"/>
            <a:chExt cx="781397" cy="781397"/>
          </a:xfrm>
        </p:grpSpPr>
        <p:sp>
          <p:nvSpPr>
            <p:cNvPr id="3" name="타원 2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FF7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숙박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3,702</a:t>
              </a:r>
              <a:endParaRPr lang="ko-KR" altLang="en-US" sz="1200" b="1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FF757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361295" y="2450027"/>
            <a:ext cx="1077571" cy="1077571"/>
            <a:chOff x="6425739" y="2003366"/>
            <a:chExt cx="781397" cy="781397"/>
          </a:xfrm>
        </p:grpSpPr>
        <p:sp>
          <p:nvSpPr>
            <p:cNvPr id="11" name="타원 10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FF75A0"/>
            </a:solidFill>
            <a:ln>
              <a:solidFill>
                <a:srgbClr val="FF75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문화시설</a:t>
              </a:r>
              <a:r>
                <a:rPr lang="en-US" altLang="ko-KR" sz="1100" b="1" dirty="0"/>
                <a:t/>
              </a:r>
              <a:br>
                <a:rPr lang="en-US" altLang="ko-KR" sz="1100" b="1" dirty="0"/>
              </a:br>
              <a:r>
                <a:rPr lang="en-US" altLang="ko-KR" sz="1100" b="1" dirty="0"/>
                <a:t>1,487</a:t>
              </a:r>
              <a:endParaRPr lang="ko-KR" altLang="en-US" sz="1100" b="1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FF75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72797" y="2342357"/>
            <a:ext cx="860515" cy="860515"/>
            <a:chOff x="6425739" y="2003366"/>
            <a:chExt cx="781397" cy="781397"/>
          </a:xfrm>
        </p:grpSpPr>
        <p:sp>
          <p:nvSpPr>
            <p:cNvPr id="15" name="타원 14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B8DE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쇼핑</a:t>
              </a:r>
              <a:endParaRPr lang="en-US" altLang="ko-KR" sz="1100" b="1" dirty="0"/>
            </a:p>
            <a:p>
              <a:pPr algn="ctr"/>
              <a:r>
                <a:rPr lang="en-US" altLang="ko-KR" sz="1100" b="1" dirty="0"/>
                <a:t>717</a:t>
              </a:r>
              <a:endParaRPr lang="ko-KR" altLang="en-US" sz="1100" b="1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B8DE6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616548" y="3284198"/>
            <a:ext cx="1153980" cy="1153980"/>
            <a:chOff x="6425739" y="2003366"/>
            <a:chExt cx="781397" cy="781397"/>
          </a:xfrm>
        </p:grpSpPr>
        <p:sp>
          <p:nvSpPr>
            <p:cNvPr id="18" name="타원 17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FF7577"/>
            </a:solidFill>
            <a:ln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축제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공연행사</a:t>
              </a:r>
              <a:endParaRPr lang="en-US" altLang="ko-KR" sz="1000" b="1" dirty="0"/>
            </a:p>
            <a:p>
              <a:pPr algn="ctr"/>
              <a:r>
                <a:rPr lang="en-US" altLang="ko-KR" sz="1100" b="1" dirty="0"/>
                <a:t>1,561</a:t>
              </a:r>
              <a:endParaRPr lang="ko-KR" altLang="en-US" sz="1100" b="1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FF80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21531" y="3738661"/>
            <a:ext cx="1881524" cy="1881524"/>
            <a:chOff x="6425739" y="2003366"/>
            <a:chExt cx="781397" cy="781397"/>
          </a:xfrm>
        </p:grpSpPr>
        <p:sp>
          <p:nvSpPr>
            <p:cNvPr id="21" name="타원 20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FFD55B"/>
            </a:solidFill>
            <a:ln>
              <a:solidFill>
                <a:srgbClr val="FFD5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음식점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b="1" dirty="0"/>
                <a:t>16,183</a:t>
              </a:r>
              <a:endParaRPr lang="ko-KR" altLang="en-US" sz="1200" b="1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FFD55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816971" y="3945131"/>
            <a:ext cx="1468583" cy="1468583"/>
            <a:chOff x="6425739" y="2003366"/>
            <a:chExt cx="781397" cy="781397"/>
          </a:xfrm>
        </p:grpSpPr>
        <p:sp>
          <p:nvSpPr>
            <p:cNvPr id="24" name="타원 23"/>
            <p:cNvSpPr/>
            <p:nvPr/>
          </p:nvSpPr>
          <p:spPr>
            <a:xfrm>
              <a:off x="6471192" y="2039973"/>
              <a:ext cx="703508" cy="703508"/>
            </a:xfrm>
            <a:prstGeom prst="ellipse">
              <a:avLst/>
            </a:prstGeom>
            <a:solidFill>
              <a:srgbClr val="FFA1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관광지</a:t>
              </a:r>
              <a:endParaRPr lang="en-US" altLang="ko-KR" sz="1200" b="1" dirty="0"/>
            </a:p>
            <a:p>
              <a:pPr algn="ctr"/>
              <a:r>
                <a:rPr lang="en-US" altLang="ko-KR" sz="1200" b="1" dirty="0"/>
                <a:t>12,255</a:t>
              </a:r>
              <a:endParaRPr lang="ko-KR" altLang="en-US" sz="1200" b="1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FFA15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25410" y="3527598"/>
            <a:ext cx="972666" cy="972666"/>
            <a:chOff x="6425739" y="2003366"/>
            <a:chExt cx="781397" cy="781397"/>
          </a:xfrm>
        </p:grpSpPr>
        <p:sp>
          <p:nvSpPr>
            <p:cNvPr id="27" name="타원 26"/>
            <p:cNvSpPr/>
            <p:nvPr/>
          </p:nvSpPr>
          <p:spPr>
            <a:xfrm>
              <a:off x="6475615" y="2053243"/>
              <a:ext cx="681643" cy="681643"/>
            </a:xfrm>
            <a:prstGeom prst="ellipse">
              <a:avLst/>
            </a:prstGeom>
            <a:solidFill>
              <a:srgbClr val="8F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레포츠</a:t>
              </a:r>
              <a:endParaRPr lang="en-US" altLang="ko-KR" sz="1050" b="1" dirty="0"/>
            </a:p>
            <a:p>
              <a:pPr algn="ctr"/>
              <a:r>
                <a:rPr lang="en-US" altLang="ko-KR" sz="1050" b="1" dirty="0"/>
                <a:t>2,018</a:t>
              </a:r>
              <a:endParaRPr lang="ko-KR" altLang="en-US" sz="1050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6425739" y="2003366"/>
              <a:ext cx="781397" cy="781397"/>
            </a:xfrm>
            <a:prstGeom prst="ellipse">
              <a:avLst/>
            </a:prstGeom>
            <a:noFill/>
            <a:ln>
              <a:solidFill>
                <a:srgbClr val="8FC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33312" y="5500087"/>
            <a:ext cx="34307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관광지 데이터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36,435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행</a:t>
            </a:r>
            <a:r>
              <a:rPr lang="en-US" altLang="ko-KR" sz="1400" dirty="0"/>
              <a:t>, 7</a:t>
            </a:r>
            <a:r>
              <a:rPr lang="ko-KR" altLang="en-US" sz="1400" dirty="0"/>
              <a:t>개의 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축제 데이터 </a:t>
            </a:r>
            <a:r>
              <a:rPr lang="en-US" altLang="ko-KR" sz="1400" dirty="0"/>
              <a:t>: 1,561</a:t>
            </a:r>
            <a:r>
              <a:rPr lang="ko-KR" altLang="en-US" sz="1400" dirty="0"/>
              <a:t>개의 행</a:t>
            </a:r>
            <a:r>
              <a:rPr lang="en-US" altLang="ko-KR" sz="1400" dirty="0"/>
              <a:t>, 7</a:t>
            </a:r>
            <a:r>
              <a:rPr lang="ko-KR" altLang="en-US" sz="1400" dirty="0"/>
              <a:t>개의 열</a:t>
            </a:r>
          </a:p>
        </p:txBody>
      </p:sp>
    </p:spTree>
    <p:extLst>
      <p:ext uri="{BB962C8B-B14F-4D97-AF65-F5344CB8AC3E}">
        <p14:creationId xmlns:p14="http://schemas.microsoft.com/office/powerpoint/2010/main" val="13210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 데이터 전처리</a:t>
            </a:r>
          </a:p>
        </p:txBody>
      </p:sp>
      <p:sp>
        <p:nvSpPr>
          <p:cNvPr id="7" name="타원 6"/>
          <p:cNvSpPr/>
          <p:nvPr/>
        </p:nvSpPr>
        <p:spPr>
          <a:xfrm>
            <a:off x="11508960" y="6208880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4" y="1566061"/>
            <a:ext cx="5231881" cy="20743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4" y="3803763"/>
            <a:ext cx="3243525" cy="18488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473" y="3803763"/>
            <a:ext cx="1635272" cy="1848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6919" y="2322970"/>
            <a:ext cx="51748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세분화 된 데이터 로드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데이터들에서 필요한 열만 추출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분류하기 위하여 새로운 열 생성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관련 데이터 병합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-&gt; </a:t>
            </a:r>
            <a:r>
              <a:rPr lang="ko-KR" altLang="en-US" sz="1600" dirty="0"/>
              <a:t>숙박</a:t>
            </a:r>
            <a:r>
              <a:rPr lang="en-US" altLang="ko-KR" sz="1600" dirty="0"/>
              <a:t>, </a:t>
            </a:r>
            <a:r>
              <a:rPr lang="ko-KR" altLang="en-US" sz="1600" dirty="0"/>
              <a:t>문화시설</a:t>
            </a:r>
            <a:r>
              <a:rPr lang="en-US" altLang="ko-KR" sz="1600" dirty="0"/>
              <a:t>, </a:t>
            </a:r>
            <a:r>
              <a:rPr lang="ko-KR" altLang="en-US" sz="1600" dirty="0"/>
              <a:t>레포츠</a:t>
            </a:r>
            <a:r>
              <a:rPr lang="en-US" altLang="ko-KR" sz="1600" dirty="0"/>
              <a:t>, </a:t>
            </a:r>
            <a:r>
              <a:rPr lang="ko-KR" altLang="en-US" sz="1600" dirty="0"/>
              <a:t>관광지</a:t>
            </a:r>
            <a:r>
              <a:rPr lang="en-US" altLang="ko-KR" sz="1600" dirty="0"/>
              <a:t>, </a:t>
            </a:r>
            <a:r>
              <a:rPr lang="ko-KR" altLang="en-US" sz="1600" dirty="0"/>
              <a:t>쇼핑</a:t>
            </a:r>
            <a:r>
              <a:rPr lang="en-US" altLang="ko-KR" sz="1600" dirty="0"/>
              <a:t>, </a:t>
            </a:r>
            <a:r>
              <a:rPr lang="ko-KR" altLang="en-US" sz="1600" dirty="0"/>
              <a:t>음식점에서도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동일하게 수행 후 모든 데이터 병합 </a:t>
            </a:r>
            <a:r>
              <a:rPr lang="en-US" altLang="ko-KR" sz="1600" dirty="0"/>
              <a:t>(</a:t>
            </a:r>
            <a:r>
              <a:rPr lang="ko-KR" altLang="en-US" sz="1600" dirty="0"/>
              <a:t>축제 제외</a:t>
            </a:r>
            <a:r>
              <a:rPr lang="en-US" altLang="ko-KR" sz="1600" dirty="0"/>
              <a:t>) 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64" y="5815982"/>
            <a:ext cx="5231881" cy="9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40"/>
            <a:ext cx="12210640" cy="1394091"/>
          </a:xfrm>
          <a:prstGeom prst="rect">
            <a:avLst/>
          </a:prstGeom>
          <a:solidFill>
            <a:srgbClr val="05256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핵심 코드 설명</a:t>
            </a:r>
          </a:p>
        </p:txBody>
      </p:sp>
      <p:sp>
        <p:nvSpPr>
          <p:cNvPr id="7" name="타원 6"/>
          <p:cNvSpPr/>
          <p:nvPr/>
        </p:nvSpPr>
        <p:spPr>
          <a:xfrm>
            <a:off x="11525586" y="6170901"/>
            <a:ext cx="601925" cy="5737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5320" y="2305393"/>
            <a:ext cx="611385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한국어 자연어 처리를 위해 설계된 사전 훈련된 </a:t>
            </a:r>
            <a:r>
              <a:rPr lang="en-US" altLang="ko-KR" sz="1400" dirty="0"/>
              <a:t>transformer </a:t>
            </a:r>
            <a:r>
              <a:rPr lang="ko-KR" altLang="en-US" sz="1400" dirty="0"/>
              <a:t>모델 로드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로드 후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처리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없음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상세 주소를 간단한 주소로만 표시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대구광역시 동구 </a:t>
            </a:r>
            <a:r>
              <a:rPr lang="ko-KR" altLang="en-US" sz="1400" dirty="0" err="1"/>
              <a:t>팔공산로</a:t>
            </a:r>
            <a:r>
              <a:rPr lang="en-US" altLang="ko-KR" sz="1400" dirty="0"/>
              <a:t>185</a:t>
            </a:r>
            <a:r>
              <a:rPr lang="ko-KR" altLang="en-US" sz="1400" dirty="0"/>
              <a:t>길 </a:t>
            </a:r>
            <a:r>
              <a:rPr lang="en-US" altLang="ko-KR" sz="1400" dirty="0"/>
              <a:t>11 -&gt; </a:t>
            </a:r>
            <a:r>
              <a:rPr lang="ko-KR" altLang="en-US" sz="1400" dirty="0"/>
              <a:t>대구광역시 동구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열 별로 </a:t>
            </a:r>
            <a:r>
              <a:rPr lang="ko-KR" altLang="en-US" sz="1400" dirty="0" err="1" smtClean="0"/>
              <a:t>임베딩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임베딩</a:t>
            </a:r>
            <a:r>
              <a:rPr lang="ko-KR" altLang="en-US" sz="1400" dirty="0" smtClean="0"/>
              <a:t> 생성한 열의 </a:t>
            </a:r>
            <a:r>
              <a:rPr lang="en-US" altLang="ko-KR" sz="1400" dirty="0" smtClean="0"/>
              <a:t>shape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(36435, )</a:t>
            </a:r>
            <a:r>
              <a:rPr lang="ko-KR" altLang="en-US" sz="1400" dirty="0" smtClean="0"/>
              <a:t>로 데이터 개수와 동일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  </a:t>
            </a:r>
            <a:r>
              <a:rPr lang="en-US" altLang="ko-KR" sz="1400" dirty="0" err="1"/>
              <a:t>model.encode</a:t>
            </a:r>
            <a:r>
              <a:rPr lang="en-US" altLang="ko-KR" sz="1400" dirty="0"/>
              <a:t> : </a:t>
            </a:r>
            <a:r>
              <a:rPr lang="ko-KR" altLang="en-US" sz="1400" dirty="0"/>
              <a:t>문장을 벡터로 변환하는 함수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6" y="1724371"/>
            <a:ext cx="5705877" cy="38397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2340" r="36307"/>
          <a:stretch/>
        </p:blipFill>
        <p:spPr>
          <a:xfrm>
            <a:off x="302986" y="5660966"/>
            <a:ext cx="5707121" cy="991379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6105320" y="6144780"/>
            <a:ext cx="253916" cy="0"/>
          </a:xfrm>
          <a:prstGeom prst="straightConnector1">
            <a:avLst/>
          </a:prstGeom>
          <a:ln>
            <a:solidFill>
              <a:srgbClr val="1F1F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42363" y="59908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결측치</a:t>
            </a:r>
            <a:r>
              <a:rPr lang="ko-KR" altLang="en-US" sz="1400" dirty="0"/>
              <a:t> 출력 화면</a:t>
            </a:r>
          </a:p>
        </p:txBody>
      </p:sp>
    </p:spTree>
    <p:extLst>
      <p:ext uri="{BB962C8B-B14F-4D97-AF65-F5344CB8AC3E}">
        <p14:creationId xmlns:p14="http://schemas.microsoft.com/office/powerpoint/2010/main" val="1777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5131</TotalTime>
  <Words>1397</Words>
  <Application>Microsoft Office PowerPoint</Application>
  <PresentationFormat>와이드스크린</PresentationFormat>
  <Paragraphs>315</Paragraphs>
  <Slides>41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맑은 고딕</vt:lpstr>
      <vt:lpstr>Arial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hyeonah</dc:creator>
  <cp:lastModifiedBy>hyeonah</cp:lastModifiedBy>
  <cp:revision>243</cp:revision>
  <dcterms:created xsi:type="dcterms:W3CDTF">2024-09-13T03:42:38Z</dcterms:created>
  <dcterms:modified xsi:type="dcterms:W3CDTF">2024-12-16T07:04:44Z</dcterms:modified>
</cp:coreProperties>
</file>